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handoutMasterIdLst>
    <p:handoutMasterId r:id="rId13"/>
  </p:handoutMasterIdLst>
  <p:sldIdLst>
    <p:sldId id="358" r:id="rId2"/>
    <p:sldId id="370" r:id="rId3"/>
    <p:sldId id="371" r:id="rId4"/>
    <p:sldId id="372" r:id="rId5"/>
    <p:sldId id="373" r:id="rId6"/>
    <p:sldId id="374" r:id="rId7"/>
    <p:sldId id="375" r:id="rId8"/>
    <p:sldId id="376" r:id="rId9"/>
    <p:sldId id="377" r:id="rId10"/>
    <p:sldId id="369" r:id="rId11"/>
  </p:sldIdLst>
  <p:sldSz cx="9144000" cy="6858000" type="screen4x3"/>
  <p:notesSz cx="7010400" cy="9296400"/>
  <p:defaultTextStyle>
    <a:defPPr>
      <a:defRPr lang="en-US"/>
    </a:defPPr>
    <a:lvl1pPr algn="l" rtl="0" eaLnBrk="0" fontAlgn="base" hangingPunct="0">
      <a:spcBef>
        <a:spcPct val="0"/>
      </a:spcBef>
      <a:spcAft>
        <a:spcPct val="0"/>
      </a:spcAft>
      <a:defRPr sz="3200" kern="1200">
        <a:solidFill>
          <a:schemeClr val="tx1"/>
        </a:solidFill>
        <a:latin typeface="Times" charset="0"/>
        <a:ea typeface="+mn-ea"/>
        <a:cs typeface="+mn-cs"/>
      </a:defRPr>
    </a:lvl1pPr>
    <a:lvl2pPr marL="457200" algn="l" rtl="0" eaLnBrk="0" fontAlgn="base" hangingPunct="0">
      <a:spcBef>
        <a:spcPct val="0"/>
      </a:spcBef>
      <a:spcAft>
        <a:spcPct val="0"/>
      </a:spcAft>
      <a:defRPr sz="3200" kern="1200">
        <a:solidFill>
          <a:schemeClr val="tx1"/>
        </a:solidFill>
        <a:latin typeface="Times" charset="0"/>
        <a:ea typeface="+mn-ea"/>
        <a:cs typeface="+mn-cs"/>
      </a:defRPr>
    </a:lvl2pPr>
    <a:lvl3pPr marL="914400" algn="l" rtl="0" eaLnBrk="0" fontAlgn="base" hangingPunct="0">
      <a:spcBef>
        <a:spcPct val="0"/>
      </a:spcBef>
      <a:spcAft>
        <a:spcPct val="0"/>
      </a:spcAft>
      <a:defRPr sz="3200" kern="1200">
        <a:solidFill>
          <a:schemeClr val="tx1"/>
        </a:solidFill>
        <a:latin typeface="Times" charset="0"/>
        <a:ea typeface="+mn-ea"/>
        <a:cs typeface="+mn-cs"/>
      </a:defRPr>
    </a:lvl3pPr>
    <a:lvl4pPr marL="1371600" algn="l" rtl="0" eaLnBrk="0" fontAlgn="base" hangingPunct="0">
      <a:spcBef>
        <a:spcPct val="0"/>
      </a:spcBef>
      <a:spcAft>
        <a:spcPct val="0"/>
      </a:spcAft>
      <a:defRPr sz="3200" kern="1200">
        <a:solidFill>
          <a:schemeClr val="tx1"/>
        </a:solidFill>
        <a:latin typeface="Times" charset="0"/>
        <a:ea typeface="+mn-ea"/>
        <a:cs typeface="+mn-cs"/>
      </a:defRPr>
    </a:lvl4pPr>
    <a:lvl5pPr marL="1828800" algn="l" rtl="0" eaLnBrk="0" fontAlgn="base" hangingPunct="0">
      <a:spcBef>
        <a:spcPct val="0"/>
      </a:spcBef>
      <a:spcAft>
        <a:spcPct val="0"/>
      </a:spcAft>
      <a:defRPr sz="3200" kern="1200">
        <a:solidFill>
          <a:schemeClr val="tx1"/>
        </a:solidFill>
        <a:latin typeface="Times" charset="0"/>
        <a:ea typeface="+mn-ea"/>
        <a:cs typeface="+mn-cs"/>
      </a:defRPr>
    </a:lvl5pPr>
    <a:lvl6pPr marL="2286000" algn="l" defTabSz="457200" rtl="0" eaLnBrk="1" latinLnBrk="0" hangingPunct="1">
      <a:defRPr sz="3200" kern="1200">
        <a:solidFill>
          <a:schemeClr val="tx1"/>
        </a:solidFill>
        <a:latin typeface="Times" charset="0"/>
        <a:ea typeface="+mn-ea"/>
        <a:cs typeface="+mn-cs"/>
      </a:defRPr>
    </a:lvl6pPr>
    <a:lvl7pPr marL="2743200" algn="l" defTabSz="457200" rtl="0" eaLnBrk="1" latinLnBrk="0" hangingPunct="1">
      <a:defRPr sz="3200" kern="1200">
        <a:solidFill>
          <a:schemeClr val="tx1"/>
        </a:solidFill>
        <a:latin typeface="Times" charset="0"/>
        <a:ea typeface="+mn-ea"/>
        <a:cs typeface="+mn-cs"/>
      </a:defRPr>
    </a:lvl7pPr>
    <a:lvl8pPr marL="3200400" algn="l" defTabSz="457200" rtl="0" eaLnBrk="1" latinLnBrk="0" hangingPunct="1">
      <a:defRPr sz="3200" kern="1200">
        <a:solidFill>
          <a:schemeClr val="tx1"/>
        </a:solidFill>
        <a:latin typeface="Times" charset="0"/>
        <a:ea typeface="+mn-ea"/>
        <a:cs typeface="+mn-cs"/>
      </a:defRPr>
    </a:lvl8pPr>
    <a:lvl9pPr marL="3657600" algn="l" defTabSz="457200" rtl="0" eaLnBrk="1" latinLnBrk="0" hangingPunct="1">
      <a:defRPr sz="32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E2A"/>
    <a:srgbClr val="19543B"/>
    <a:srgbClr val="245E48"/>
    <a:srgbClr val="595959"/>
    <a:srgbClr val="004E0D"/>
    <a:srgbClr val="ACE3A3"/>
    <a:srgbClr val="7DA577"/>
    <a:srgbClr val="92C08A"/>
    <a:srgbClr val="002A07"/>
    <a:srgbClr val="E9E6B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0" autoAdjust="0"/>
    <p:restoredTop sz="82179" autoAdjust="0"/>
  </p:normalViewPr>
  <p:slideViewPr>
    <p:cSldViewPr>
      <p:cViewPr varScale="1">
        <p:scale>
          <a:sx n="89" d="100"/>
          <a:sy n="89" d="100"/>
        </p:scale>
        <p:origin x="-6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024"/>
    </p:cViewPr>
  </p:sorterViewPr>
  <p:notesViewPr>
    <p:cSldViewPr>
      <p:cViewPr>
        <p:scale>
          <a:sx n="100" d="100"/>
          <a:sy n="100" d="100"/>
        </p:scale>
        <p:origin x="-1416" y="1266"/>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defTabSz="930275">
              <a:defRPr sz="1200"/>
            </a:lvl1pPr>
          </a:lstStyle>
          <a:p>
            <a:endParaRPr lang="en-US"/>
          </a:p>
        </p:txBody>
      </p:sp>
      <p:sp>
        <p:nvSpPr>
          <p:cNvPr id="63491"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algn="r" defTabSz="930275">
              <a:defRPr sz="1200"/>
            </a:lvl1pPr>
          </a:lstStyle>
          <a:p>
            <a:endParaRPr lang="en-US"/>
          </a:p>
        </p:txBody>
      </p:sp>
      <p:sp>
        <p:nvSpPr>
          <p:cNvPr id="6349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defTabSz="930275">
              <a:defRPr sz="1200"/>
            </a:lvl1pPr>
          </a:lstStyle>
          <a:p>
            <a:endParaRPr lang="en-US"/>
          </a:p>
        </p:txBody>
      </p:sp>
      <p:sp>
        <p:nvSpPr>
          <p:cNvPr id="6349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algn="r" defTabSz="930275">
              <a:defRPr sz="1200"/>
            </a:lvl1pPr>
          </a:lstStyle>
          <a:p>
            <a:fld id="{37B9E93B-CF50-4C48-8BA6-EC0F39FAB30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defTabSz="930275">
              <a:defRPr sz="1200"/>
            </a:lvl1pPr>
          </a:lstStyle>
          <a:p>
            <a:endParaRPr lang="en-US"/>
          </a:p>
        </p:txBody>
      </p:sp>
      <p:sp>
        <p:nvSpPr>
          <p:cNvPr id="7171" name="Rectangle 3"/>
          <p:cNvSpPr>
            <a:spLocks noGrp="1" noChangeArrowheads="1"/>
          </p:cNvSpPr>
          <p:nvPr>
            <p:ph type="dt" idx="1"/>
          </p:nvPr>
        </p:nvSpPr>
        <p:spPr bwMode="auto">
          <a:xfrm>
            <a:off x="3972560" y="0"/>
            <a:ext cx="3037840" cy="465138"/>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algn="r" defTabSz="930275">
              <a:defRPr sz="1200"/>
            </a:lvl1pPr>
          </a:lstStyle>
          <a:p>
            <a:endParaRPr lang="en-US"/>
          </a:p>
        </p:txBody>
      </p:sp>
      <p:sp>
        <p:nvSpPr>
          <p:cNvPr id="7172"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8493" y="4432301"/>
            <a:ext cx="5139338" cy="4183063"/>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defTabSz="930275">
              <a:defRPr sz="1200"/>
            </a:lvl1pPr>
          </a:lstStyle>
          <a:p>
            <a:endParaRPr lang="en-US"/>
          </a:p>
        </p:txBody>
      </p:sp>
      <p:sp>
        <p:nvSpPr>
          <p:cNvPr id="7175"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algn="r" defTabSz="930275">
              <a:defRPr sz="1200"/>
            </a:lvl1pPr>
          </a:lstStyle>
          <a:p>
            <a:fld id="{5F438748-E141-014C-A54A-FD53BECD0C9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700" kern="1200">
        <a:solidFill>
          <a:schemeClr val="tx1"/>
        </a:solidFill>
        <a:latin typeface="Arial" charset="0"/>
        <a:ea typeface="+mn-ea"/>
        <a:cs typeface="+mn-cs"/>
      </a:defRPr>
    </a:lvl1pPr>
    <a:lvl2pPr marL="457200" algn="l" rtl="0" fontAlgn="base">
      <a:spcBef>
        <a:spcPct val="30000"/>
      </a:spcBef>
      <a:spcAft>
        <a:spcPct val="0"/>
      </a:spcAft>
      <a:defRPr sz="700" kern="1200">
        <a:solidFill>
          <a:schemeClr val="tx1"/>
        </a:solidFill>
        <a:latin typeface="Arial" charset="0"/>
        <a:ea typeface="ＭＳ Ｐゴシック" charset="-128"/>
        <a:cs typeface="+mn-cs"/>
      </a:defRPr>
    </a:lvl2pPr>
    <a:lvl3pPr marL="914400" algn="l" rtl="0" fontAlgn="base">
      <a:spcBef>
        <a:spcPct val="30000"/>
      </a:spcBef>
      <a:spcAft>
        <a:spcPct val="0"/>
      </a:spcAft>
      <a:defRPr sz="700" kern="1200">
        <a:solidFill>
          <a:schemeClr val="tx1"/>
        </a:solidFill>
        <a:latin typeface="Arial" charset="0"/>
        <a:ea typeface="ＭＳ Ｐゴシック" charset="-128"/>
        <a:cs typeface="+mn-cs"/>
      </a:defRPr>
    </a:lvl3pPr>
    <a:lvl4pPr marL="1371600" algn="l" rtl="0" fontAlgn="base">
      <a:spcBef>
        <a:spcPct val="30000"/>
      </a:spcBef>
      <a:spcAft>
        <a:spcPct val="0"/>
      </a:spcAft>
      <a:defRPr sz="700" kern="1200">
        <a:solidFill>
          <a:schemeClr val="tx1"/>
        </a:solidFill>
        <a:latin typeface="Arial" charset="0"/>
        <a:ea typeface="ＭＳ Ｐゴシック" charset="-128"/>
        <a:cs typeface="+mn-cs"/>
      </a:defRPr>
    </a:lvl4pPr>
    <a:lvl5pPr marL="1828800" algn="l" rtl="0" fontAlgn="base">
      <a:spcBef>
        <a:spcPct val="30000"/>
      </a:spcBef>
      <a:spcAft>
        <a:spcPct val="0"/>
      </a:spcAft>
      <a:defRPr sz="7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444A0-3B13-4541-A90E-5825B35923A9}" type="slidenum">
              <a:rPr lang="en-US"/>
              <a:pPr/>
              <a:t>1</a:t>
            </a:fld>
            <a:endParaRPr lang="en-US"/>
          </a:p>
        </p:txBody>
      </p:sp>
      <p:sp>
        <p:nvSpPr>
          <p:cNvPr id="499714" name="Rectangle 2"/>
          <p:cNvSpPr>
            <a:spLocks noGrp="1" noRot="1" noChangeAspect="1" noChangeArrowheads="1" noTextEdit="1"/>
          </p:cNvSpPr>
          <p:nvPr>
            <p:ph type="sldImg"/>
          </p:nvPr>
        </p:nvSpPr>
        <p:spPr bwMode="auto">
          <a:xfrm>
            <a:off x="1182688" y="696913"/>
            <a:ext cx="4648200" cy="3486150"/>
          </a:xfrm>
          <a:prstGeom prst="rect">
            <a:avLst/>
          </a:prstGeom>
          <a:solidFill>
            <a:srgbClr val="FFFFFF"/>
          </a:solidFill>
          <a:ln>
            <a:solidFill>
              <a:srgbClr val="000000"/>
            </a:solidFill>
            <a:miter lim="800000"/>
            <a:headEnd/>
            <a:tailEnd/>
          </a:ln>
        </p:spPr>
      </p:sp>
      <p:sp>
        <p:nvSpPr>
          <p:cNvPr id="499715" name="Rectangle 3"/>
          <p:cNvSpPr>
            <a:spLocks noGrp="1" noChangeArrowheads="1"/>
          </p:cNvSpPr>
          <p:nvPr>
            <p:ph type="body" idx="1"/>
          </p:nvPr>
        </p:nvSpPr>
        <p:spPr bwMode="auto">
          <a:xfrm>
            <a:off x="918493" y="4432301"/>
            <a:ext cx="5139338" cy="418306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sz="1200" i="1" dirty="0">
              <a:ea typeface="Times New Roman" charset="0"/>
              <a:cs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438748-E141-014C-A54A-FD53BECD0C9B}"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buFont typeface="Arial" pitchFamily="34" charset="0"/>
              <a:buNone/>
            </a:pPr>
            <a:r>
              <a:rPr lang="en-US" sz="1200" dirty="0" smtClean="0">
                <a:latin typeface="+mn-lt"/>
              </a:rPr>
              <a:t>First, a bit of history.</a:t>
            </a:r>
          </a:p>
          <a:p>
            <a:pPr lvl="0">
              <a:buFont typeface="Arial" pitchFamily="34" charset="0"/>
              <a:buNone/>
            </a:pPr>
            <a:endParaRPr lang="en-US" sz="1200" dirty="0" smtClean="0">
              <a:latin typeface="+mn-lt"/>
            </a:endParaRPr>
          </a:p>
          <a:p>
            <a:pPr lvl="0">
              <a:buFont typeface="Arial" pitchFamily="34" charset="0"/>
              <a:buNone/>
            </a:pPr>
            <a:r>
              <a:rPr lang="en-US" sz="1200" dirty="0" smtClean="0">
                <a:latin typeface="+mn-lt"/>
              </a:rPr>
              <a:t>The Fed is the nation’s third central bank:</a:t>
            </a:r>
          </a:p>
          <a:p>
            <a:pPr lvl="0">
              <a:buFont typeface="Arial" pitchFamily="34" charset="0"/>
              <a:buChar char="•"/>
            </a:pPr>
            <a:r>
              <a:rPr lang="en-US" sz="1200" dirty="0" smtClean="0">
                <a:latin typeface="+mn-lt"/>
              </a:rPr>
              <a:t>  First Bank of United States did not have its charter renewed in 1811.</a:t>
            </a:r>
          </a:p>
          <a:p>
            <a:pPr lvl="0">
              <a:buFont typeface="Arial" pitchFamily="34" charset="0"/>
              <a:buChar char="•"/>
            </a:pPr>
            <a:r>
              <a:rPr lang="en-US" sz="1200" dirty="0" smtClean="0">
                <a:latin typeface="+mn-lt"/>
              </a:rPr>
              <a:t>  Similarly, the Second Bank of the United States did not have its charter renewed in 1836.</a:t>
            </a:r>
          </a:p>
          <a:p>
            <a:pPr lvl="0">
              <a:buFont typeface="Arial" pitchFamily="34" charset="0"/>
              <a:buChar char="•"/>
            </a:pPr>
            <a:r>
              <a:rPr lang="en-US" sz="1200" dirty="0" smtClean="0">
                <a:latin typeface="+mn-lt"/>
              </a:rPr>
              <a:t>  The United States has a legacy of distrust about concentrated financial power—the Fed recognizes and addresses that tradition in our commitment to accountability and transparency. </a:t>
            </a:r>
          </a:p>
          <a:p>
            <a:endParaRPr lang="en-US" dirty="0" smtClean="0"/>
          </a:p>
          <a:p>
            <a:r>
              <a:rPr lang="en-US" dirty="0" smtClean="0"/>
              <a:t>Between</a:t>
            </a:r>
            <a:r>
              <a:rPr lang="en-US" baseline="0" dirty="0" smtClean="0"/>
              <a:t> 1836-1913 t</a:t>
            </a:r>
            <a:r>
              <a:rPr lang="en-US" dirty="0" smtClean="0"/>
              <a:t>here</a:t>
            </a:r>
            <a:r>
              <a:rPr lang="en-US" baseline="0" dirty="0" smtClean="0"/>
              <a:t> was n</a:t>
            </a:r>
            <a:r>
              <a:rPr lang="en-US" dirty="0" smtClean="0"/>
              <a:t>o U.S. central bank:</a:t>
            </a:r>
          </a:p>
          <a:p>
            <a:pPr lvl="0">
              <a:buFont typeface="Arial" pitchFamily="34" charset="0"/>
              <a:buChar char="•"/>
            </a:pPr>
            <a:r>
              <a:rPr lang="en-US" sz="1200" dirty="0" smtClean="0">
                <a:latin typeface="+mn-lt"/>
              </a:rPr>
              <a:t>  Thus, there was no mechanism to prevent bank problems or to grow credit as economy expanded (the OCC was created in the 1860s, but most banks kept a state charter).</a:t>
            </a:r>
          </a:p>
          <a:p>
            <a:pPr lvl="0">
              <a:buFont typeface="Arial" pitchFamily="34" charset="0"/>
              <a:buChar char="•"/>
            </a:pPr>
            <a:r>
              <a:rPr lang="en-US" sz="1200" dirty="0" smtClean="0">
                <a:latin typeface="+mn-lt"/>
              </a:rPr>
              <a:t>  As a result, there were frequent bank panics and deep recessions—farm loans called in, forcing liquidation of farms, etc.</a:t>
            </a:r>
          </a:p>
          <a:p>
            <a:endParaRPr lang="en-US" dirty="0" smtClean="0"/>
          </a:p>
          <a:p>
            <a:r>
              <a:rPr lang="en-US" dirty="0" smtClean="0"/>
              <a:t>In</a:t>
            </a:r>
            <a:r>
              <a:rPr lang="en-US" baseline="0" dirty="0" smtClean="0"/>
              <a:t> 1907, there was a severe f</a:t>
            </a:r>
            <a:r>
              <a:rPr lang="en-US" dirty="0" smtClean="0"/>
              <a:t>inancial panic:</a:t>
            </a:r>
          </a:p>
          <a:p>
            <a:pPr lvl="0">
              <a:buFont typeface="Arial" pitchFamily="34" charset="0"/>
              <a:buChar char="•"/>
            </a:pPr>
            <a:r>
              <a:rPr lang="en-US" sz="1200" dirty="0" smtClean="0">
                <a:latin typeface="+mn-lt"/>
              </a:rPr>
              <a:t>  After that, there was debate between populists who favored strong political control over central bank and others who favored financial control (banker’s bank with expertise in credit).</a:t>
            </a:r>
          </a:p>
          <a:p>
            <a:endParaRPr lang="en-US" dirty="0" smtClean="0"/>
          </a:p>
          <a:p>
            <a:r>
              <a:rPr lang="en-US" dirty="0" smtClean="0"/>
              <a:t>Federal Reserve Act was passed in 1913:</a:t>
            </a:r>
          </a:p>
          <a:p>
            <a:pPr lvl="0">
              <a:buFont typeface="Arial" pitchFamily="34" charset="0"/>
              <a:buChar char="•"/>
            </a:pPr>
            <a:r>
              <a:rPr lang="en-US" sz="1200" dirty="0" smtClean="0">
                <a:latin typeface="+mn-lt"/>
              </a:rPr>
              <a:t>  It featured, a decentralized structure with FRBs and BOG, addressing concerns about concentration of power in D.C. and N.Y.</a:t>
            </a:r>
          </a:p>
          <a:p>
            <a:pPr lvl="0">
              <a:buFont typeface="Arial" pitchFamily="34" charset="0"/>
              <a:buChar char="•"/>
            </a:pPr>
            <a:r>
              <a:rPr lang="en-US" sz="1200" dirty="0" smtClean="0">
                <a:latin typeface="+mn-lt"/>
              </a:rPr>
              <a:t>  It also created a federal-level supervisor of state-chartered banks–the dominant type at the time–enabling prevention of many bank-related problems.</a:t>
            </a:r>
          </a:p>
          <a:p>
            <a:pPr lvl="0">
              <a:buFont typeface="Arial" pitchFamily="34" charset="0"/>
              <a:buChar char="•"/>
            </a:pPr>
            <a:r>
              <a:rPr lang="en-US" sz="1200" dirty="0" smtClean="0">
                <a:latin typeface="+mn-lt"/>
              </a:rPr>
              <a:t>  The Act also created a discount window for lending to banks on a short-term basis, which helped to provide a more elastic currency to grow the economy as business activity increased and to prevent bank runs from developing into panics and recessions.</a:t>
            </a:r>
          </a:p>
          <a:p>
            <a:pPr lvl="0">
              <a:buFont typeface="Arial" pitchFamily="34" charset="0"/>
              <a:buChar char="•"/>
            </a:pPr>
            <a:r>
              <a:rPr lang="en-US" sz="1200" dirty="0" smtClean="0">
                <a:latin typeface="+mn-lt"/>
              </a:rPr>
              <a:t>  The Fed was also given a payments role in the processing of cash and checks.</a:t>
            </a:r>
          </a:p>
          <a:p>
            <a:endParaRPr lang="en-US" sz="1200" dirty="0" smtClean="0">
              <a:latin typeface="+mn-lt"/>
            </a:endParaRPr>
          </a:p>
          <a:p>
            <a:r>
              <a:rPr lang="en-US" sz="1200" dirty="0" smtClean="0">
                <a:latin typeface="+mn-lt"/>
              </a:rPr>
              <a:t>The Federal Reserve was created by Congress, and we are accountable to it– ultimately to the citizens of the United States. Over </a:t>
            </a:r>
            <a:r>
              <a:rPr lang="en-US" dirty="0" smtClean="0"/>
              <a:t>the years, the Federal Reserve has continued to evolve:</a:t>
            </a:r>
            <a:endParaRPr lang="en-US" baseline="0" dirty="0" smtClean="0"/>
          </a:p>
          <a:p>
            <a:pPr>
              <a:buFont typeface="Arial" pitchFamily="34" charset="0"/>
              <a:buChar char="•"/>
            </a:pPr>
            <a:r>
              <a:rPr lang="en-US" baseline="0" dirty="0" smtClean="0"/>
              <a:t>  Banking Act (Glass-</a:t>
            </a:r>
            <a:r>
              <a:rPr lang="en-US" baseline="0" dirty="0" err="1" smtClean="0"/>
              <a:t>Steagall</a:t>
            </a:r>
            <a:r>
              <a:rPr lang="en-US" baseline="0" dirty="0" smtClean="0"/>
              <a:t>) 1933</a:t>
            </a:r>
          </a:p>
          <a:p>
            <a:pPr>
              <a:buFont typeface="Arial" pitchFamily="34" charset="0"/>
              <a:buChar char="•"/>
            </a:pPr>
            <a:r>
              <a:rPr lang="en-US" baseline="0" dirty="0" smtClean="0"/>
              <a:t>  Full Employment Act (</a:t>
            </a:r>
            <a:r>
              <a:rPr lang="en-US" baseline="0" dirty="0" err="1" smtClean="0"/>
              <a:t>Humprhey</a:t>
            </a:r>
            <a:r>
              <a:rPr lang="en-US" baseline="0" dirty="0" smtClean="0"/>
              <a:t>-Hawkins) 1978</a:t>
            </a:r>
          </a:p>
          <a:p>
            <a:pPr>
              <a:buFont typeface="Arial" pitchFamily="34" charset="0"/>
              <a:buChar char="•"/>
            </a:pPr>
            <a:r>
              <a:rPr lang="en-US" baseline="0" dirty="0" smtClean="0"/>
              <a:t>  Depository Institutions Deregulation and Monetary Control Act 1980 </a:t>
            </a:r>
          </a:p>
          <a:p>
            <a:pPr>
              <a:buFont typeface="Arial" pitchFamily="34" charset="0"/>
              <a:buChar char="•"/>
            </a:pPr>
            <a:r>
              <a:rPr lang="en-US" baseline="0" dirty="0" smtClean="0"/>
              <a:t>  Financial Services Modernization Act (Gramm-Leach-Bliley) 1999</a:t>
            </a:r>
          </a:p>
          <a:p>
            <a:pPr>
              <a:buFont typeface="Arial" pitchFamily="34" charset="0"/>
              <a:buChar char="•"/>
            </a:pPr>
            <a:r>
              <a:rPr lang="en-US" baseline="0" dirty="0" smtClean="0"/>
              <a:t>  Wall St. Reform and Consumer Protection Act (Dodd-Frank) 2010</a:t>
            </a:r>
            <a:endParaRPr lang="en-US" dirty="0"/>
          </a:p>
        </p:txBody>
      </p:sp>
      <p:sp>
        <p:nvSpPr>
          <p:cNvPr id="4" name="Slide Number Placeholder 3"/>
          <p:cNvSpPr>
            <a:spLocks noGrp="1"/>
          </p:cNvSpPr>
          <p:nvPr>
            <p:ph type="sldNum" sz="quarter" idx="10"/>
          </p:nvPr>
        </p:nvSpPr>
        <p:spPr/>
        <p:txBody>
          <a:bodyPr/>
          <a:lstStyle/>
          <a:p>
            <a:fld id="{E4C19936-5C49-493C-80D5-5798DDD0F17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Today, the Federal Reserve’s mission is to promote macroeconomic stability. The Fed does this in three ways,</a:t>
            </a:r>
            <a:r>
              <a:rPr lang="en-US" baseline="0" dirty="0" smtClean="0"/>
              <a:t> and I’ll discuss these at a very high level. Others will build on these in their discussions.</a:t>
            </a:r>
            <a:endParaRPr lang="en-US" dirty="0" smtClean="0"/>
          </a:p>
          <a:p>
            <a:endParaRPr lang="en-US" dirty="0" smtClean="0"/>
          </a:p>
          <a:p>
            <a:pPr>
              <a:buFont typeface="Arial" pitchFamily="34" charset="0"/>
              <a:buChar char="•"/>
            </a:pPr>
            <a:r>
              <a:rPr lang="en-US" dirty="0" smtClean="0"/>
              <a:t>  Monetary policy: The Fed is </a:t>
            </a:r>
            <a:r>
              <a:rPr lang="en-US" baseline="0" dirty="0" smtClean="0"/>
              <a:t>charged with </a:t>
            </a:r>
            <a:r>
              <a:rPr lang="en-US" sz="1200" dirty="0" smtClean="0">
                <a:latin typeface="+mn-lt"/>
              </a:rPr>
              <a:t>helping our economy grow by keeping the overall price level stable and pursuing conditions favorable to healthy levels of employment.</a:t>
            </a:r>
          </a:p>
          <a:p>
            <a:pPr>
              <a:buFont typeface="Arial" pitchFamily="34" charset="0"/>
              <a:buChar char="•"/>
            </a:pPr>
            <a:r>
              <a:rPr lang="en-US" sz="1200" dirty="0" smtClean="0">
                <a:latin typeface="+mn-lt"/>
              </a:rPr>
              <a:t>  Supervision and regulation: In this function, the Fed must examine financial institutions to help ensure they operate safely and soundly. The Fed</a:t>
            </a:r>
            <a:r>
              <a:rPr lang="en-US" sz="1200" baseline="0" dirty="0" smtClean="0">
                <a:latin typeface="+mn-lt"/>
              </a:rPr>
              <a:t> </a:t>
            </a:r>
            <a:r>
              <a:rPr lang="en-US" sz="1200" dirty="0" smtClean="0">
                <a:latin typeface="+mn-lt"/>
              </a:rPr>
              <a:t>works to keep the financial system stable and functioning, in both good and bad economic times.</a:t>
            </a:r>
          </a:p>
          <a:p>
            <a:pPr>
              <a:buFont typeface="Arial" pitchFamily="34" charset="0"/>
              <a:buChar char="•"/>
            </a:pPr>
            <a:r>
              <a:rPr lang="en-US" sz="1200" dirty="0" smtClean="0">
                <a:latin typeface="+mn-lt"/>
              </a:rPr>
              <a:t>  Payments: In general, the Fed helps ensure that financial transactions made among businesses, consumers, and the government can be paid safely, efficiently, and reliably. Also, the</a:t>
            </a:r>
            <a:r>
              <a:rPr lang="en-US" sz="1200" baseline="0" dirty="0" smtClean="0">
                <a:latin typeface="+mn-lt"/>
              </a:rPr>
              <a:t> Fed </a:t>
            </a:r>
            <a:r>
              <a:rPr lang="en-US" sz="1200" dirty="0" smtClean="0">
                <a:latin typeface="+mn-lt"/>
              </a:rPr>
              <a:t>provides accessibility to payment systems for banks and financial institutions of all sizes, which improves accessibility and affordability of payments to consumers.</a:t>
            </a:r>
          </a:p>
          <a:p>
            <a:pPr>
              <a:buFont typeface="Arial" pitchFamily="34" charset="0"/>
              <a:buNone/>
            </a:pPr>
            <a:endParaRPr lang="en-US" sz="1200" dirty="0" smtClean="0">
              <a:latin typeface="+mn-lt"/>
            </a:endParaRPr>
          </a:p>
          <a:p>
            <a:r>
              <a:rPr lang="en-US" sz="1200" dirty="0" smtClean="0">
                <a:latin typeface="+mn-lt"/>
              </a:rPr>
              <a:t>While other organizations in the United States are involved in economic policy, bank supervision, or financial payments processing, no other organization has responsibility for all three. Why is it important to have all three responsibilities? The simple answer is that any one of these functions has some bearing on the other.</a:t>
            </a:r>
          </a:p>
          <a:p>
            <a:r>
              <a:rPr lang="en-US" sz="1200" dirty="0" smtClean="0">
                <a:latin typeface="+mn-lt"/>
              </a:rPr>
              <a:t> </a:t>
            </a:r>
          </a:p>
          <a:p>
            <a:r>
              <a:rPr lang="en-US" sz="1200" dirty="0" smtClean="0">
                <a:latin typeface="+mn-lt"/>
              </a:rPr>
              <a:t>Think about it. Without a strong economy, it’s difficult to have a strong financial system and vice versa. Also, it’s difficult to have a strong financial system if you aren’t confident that financial payments—cash, checks, and electronic payments—are going to function in a safe and efficient manner. That’s why the Fed’s role is so important to the nation’s economy and financial system.</a:t>
            </a:r>
          </a:p>
        </p:txBody>
      </p:sp>
      <p:sp>
        <p:nvSpPr>
          <p:cNvPr id="4" name="Slide Number Placeholder 3"/>
          <p:cNvSpPr>
            <a:spLocks noGrp="1"/>
          </p:cNvSpPr>
          <p:nvPr>
            <p:ph type="sldNum" sz="quarter" idx="10"/>
          </p:nvPr>
        </p:nvSpPr>
        <p:spPr/>
        <p:txBody>
          <a:bodyPr/>
          <a:lstStyle/>
          <a:p>
            <a:fld id="{E4C19936-5C49-493C-80D5-5798DDD0F17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264" fontAlgn="auto">
              <a:spcBef>
                <a:spcPts val="0"/>
              </a:spcBef>
              <a:spcAft>
                <a:spcPts val="0"/>
              </a:spcAft>
              <a:defRPr/>
            </a:pPr>
            <a:r>
              <a:rPr lang="en-US" sz="1200" dirty="0" smtClean="0">
                <a:latin typeface="+mn-lt"/>
              </a:rPr>
              <a:t>The Federal Reserve is called upon to help U.S. consumers, workers, and businesses by pursuing conditions that foster economic growth and financial stability. We carry out our mission in a way that’s independent of day-to-day politics but accountable to Congress and the U.S. public.</a:t>
            </a:r>
          </a:p>
          <a:p>
            <a:endParaRPr lang="en-US" dirty="0" smtClean="0"/>
          </a:p>
          <a:p>
            <a:r>
              <a:rPr lang="en-US" dirty="0" smtClean="0"/>
              <a:t>Federal Reserve structure:</a:t>
            </a:r>
          </a:p>
          <a:p>
            <a:pPr>
              <a:buFont typeface="Arial" pitchFamily="34" charset="0"/>
              <a:buChar char="•"/>
            </a:pPr>
            <a:r>
              <a:rPr lang="en-US" dirty="0" smtClean="0"/>
              <a:t>  The Fed’s Board of Governors is a federal agency</a:t>
            </a:r>
            <a:r>
              <a:rPr lang="en-US" baseline="0" dirty="0" smtClean="0"/>
              <a:t>.</a:t>
            </a:r>
          </a:p>
          <a:p>
            <a:pPr>
              <a:buFont typeface="Arial" pitchFamily="34" charset="0"/>
              <a:buChar char="•"/>
            </a:pPr>
            <a:r>
              <a:rPr lang="en-US" baseline="0" dirty="0" smtClean="0"/>
              <a:t>  The Reserve Banks are set up independently. The head office of each Reserve Bank has a board of directors, whose primary role is to provide input on industry and economic developments.</a:t>
            </a:r>
          </a:p>
          <a:p>
            <a:pPr>
              <a:buFont typeface="Arial" pitchFamily="34" charset="0"/>
              <a:buChar char="•"/>
            </a:pPr>
            <a:r>
              <a:rPr lang="en-US" baseline="0" dirty="0" smtClean="0"/>
              <a:t>  The Financial Open Market Committee (FOMC) sets monetary policy for the United States. The committee includes the seven Fed governors, the president of the New York Fed, and rotating votes from four of the other 11 presidents each year (when the FOMC is fully staffed, 12 individuals vote). All Fed presidents participate in all discussions at each meeting. </a:t>
            </a:r>
          </a:p>
          <a:p>
            <a:pPr>
              <a:buFont typeface="Arial" pitchFamily="34" charset="0"/>
              <a:buChar char="•"/>
            </a:pPr>
            <a:r>
              <a:rPr lang="en-US" baseline="0" dirty="0" smtClean="0"/>
              <a:t>  Advisory councils: To help it gain perspective from outside the Fed, the System has a number of advisory councils, including a Consumer Advisory Council, Community Depository Institutions Advisory Council, and Federal Advisory Council. Reserve Banks also have advisory councils/committees.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4C19936-5C49-493C-80D5-5798DDD0F17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buFont typeface="Arial" pitchFamily="34" charset="0"/>
              <a:buNone/>
            </a:pPr>
            <a:r>
              <a:rPr lang="en-US" sz="1200" dirty="0" smtClean="0">
                <a:latin typeface="+mn-lt"/>
              </a:rPr>
              <a:t>Governor appointment:</a:t>
            </a:r>
          </a:p>
          <a:p>
            <a:pPr lvl="0">
              <a:buFont typeface="Arial" pitchFamily="34" charset="0"/>
              <a:buNone/>
            </a:pPr>
            <a:r>
              <a:rPr lang="en-US" sz="1200" dirty="0" smtClean="0">
                <a:latin typeface="+mn-lt"/>
              </a:rPr>
              <a:t>As part of the U.S. government, the governors at the Board are appointed by the U.S. President and confirmed by the senate.</a:t>
            </a:r>
          </a:p>
          <a:p>
            <a:pPr lvl="0">
              <a:buFont typeface="Arial" pitchFamily="34" charset="0"/>
              <a:buNone/>
            </a:pPr>
            <a:endParaRPr lang="en-US" sz="1200" dirty="0" smtClean="0">
              <a:latin typeface="+mn-lt"/>
            </a:endParaRPr>
          </a:p>
          <a:p>
            <a:pPr lvl="0">
              <a:buFont typeface="Arial" pitchFamily="34" charset="0"/>
              <a:buNone/>
            </a:pPr>
            <a:r>
              <a:rPr lang="en-US" sz="1200" dirty="0" smtClean="0">
                <a:latin typeface="+mn-lt"/>
              </a:rPr>
              <a:t>Political insulation:</a:t>
            </a:r>
          </a:p>
          <a:p>
            <a:pPr lvl="0">
              <a:buFont typeface="Arial" pitchFamily="34" charset="0"/>
              <a:buChar char="•"/>
            </a:pPr>
            <a:r>
              <a:rPr lang="en-US" sz="1200" dirty="0" smtClean="0">
                <a:latin typeface="+mn-lt"/>
              </a:rPr>
              <a:t>  To provide insulation from day-to-day politics, Congress decided the governors should have long terms (14 years) that last beyond a basic term for the president</a:t>
            </a:r>
            <a:r>
              <a:rPr lang="en-US" sz="1200" baseline="0" dirty="0" smtClean="0">
                <a:latin typeface="+mn-lt"/>
              </a:rPr>
              <a:t> or a </a:t>
            </a:r>
            <a:r>
              <a:rPr lang="en-US" sz="1200" dirty="0" smtClean="0">
                <a:latin typeface="+mn-lt"/>
              </a:rPr>
              <a:t>member</a:t>
            </a:r>
            <a:r>
              <a:rPr lang="en-US" sz="1200" baseline="0" dirty="0" smtClean="0">
                <a:latin typeface="+mn-lt"/>
              </a:rPr>
              <a:t> of Congress or the Senate</a:t>
            </a:r>
            <a:r>
              <a:rPr lang="en-US" sz="1200" dirty="0" smtClean="0">
                <a:latin typeface="+mn-lt"/>
              </a:rPr>
              <a:t>.</a:t>
            </a:r>
          </a:p>
          <a:p>
            <a:pPr lvl="0">
              <a:buFont typeface="Arial" pitchFamily="34" charset="0"/>
              <a:buChar char="•"/>
            </a:pPr>
            <a:r>
              <a:rPr lang="en-US" sz="1200" dirty="0" smtClean="0">
                <a:latin typeface="+mn-lt"/>
              </a:rPr>
              <a:t>  The Board does not receive its funding from the appropriations process. Instead, the Board receives its funding from the earnings of the Reserve Banks. (In 2011, the Fed returned about $77 billion of its net income of nearly $79 billion to the U.S. Treasury. Some of the difference reflected operating expenses for the 12 Reserve Banks and the Board of Governors, which totaled around $3.4 billion last year, as well as other accounting items.)</a:t>
            </a:r>
          </a:p>
          <a:p>
            <a:pPr lvl="0">
              <a:buFont typeface="Arial" pitchFamily="34" charset="0"/>
              <a:buNone/>
            </a:pPr>
            <a:endParaRPr lang="en-US" sz="1200" dirty="0" smtClean="0">
              <a:latin typeface="+mn-lt"/>
            </a:endParaRPr>
          </a:p>
          <a:p>
            <a:pPr lvl="0">
              <a:buFont typeface="Arial" pitchFamily="34" charset="0"/>
              <a:buNone/>
            </a:pPr>
            <a:r>
              <a:rPr lang="en-US" sz="1200" dirty="0" smtClean="0">
                <a:latin typeface="+mn-lt"/>
              </a:rPr>
              <a:t>Lead role in key functions:</a:t>
            </a:r>
          </a:p>
          <a:p>
            <a:pPr lvl="0">
              <a:buFont typeface="Arial" pitchFamily="34" charset="0"/>
              <a:buChar char="•"/>
            </a:pPr>
            <a:r>
              <a:rPr lang="en-US" sz="1200" dirty="0" smtClean="0">
                <a:latin typeface="+mn-lt"/>
              </a:rPr>
              <a:t>  The Board of Governors has a central role in the Fed System.</a:t>
            </a:r>
          </a:p>
          <a:p>
            <a:pPr lvl="0">
              <a:buFont typeface="Arial" pitchFamily="34" charset="0"/>
              <a:buChar char="•"/>
            </a:pPr>
            <a:r>
              <a:rPr lang="en-US" sz="1200" dirty="0" smtClean="0">
                <a:latin typeface="+mn-lt"/>
              </a:rPr>
              <a:t>  Among other responsibilities, the Board has responsibility for bank regulation rule writing (they delegate supervision to Reserve Banks) and approval of bank mergers.</a:t>
            </a:r>
          </a:p>
          <a:p>
            <a:pPr lvl="0">
              <a:buFont typeface="Arial" pitchFamily="34" charset="0"/>
              <a:buChar char="•"/>
            </a:pPr>
            <a:r>
              <a:rPr lang="en-US" sz="1200" dirty="0" smtClean="0">
                <a:latin typeface="+mn-lt"/>
              </a:rPr>
              <a:t>  The Board also has the majority on the FOMC to set the fed funds rate</a:t>
            </a:r>
            <a:r>
              <a:rPr lang="en-US" sz="1200" baseline="0" dirty="0" smtClean="0">
                <a:latin typeface="+mn-lt"/>
              </a:rPr>
              <a:t> and</a:t>
            </a:r>
            <a:r>
              <a:rPr lang="en-US" sz="1200" dirty="0" smtClean="0">
                <a:latin typeface="+mn-lt"/>
              </a:rPr>
              <a:t> to approve discount rate changes</a:t>
            </a:r>
          </a:p>
          <a:p>
            <a:endParaRPr lang="en-US" dirty="0" smtClean="0"/>
          </a:p>
          <a:p>
            <a:r>
              <a:rPr lang="en-US" dirty="0" smtClean="0"/>
              <a:t>The Board also has Reserve Bank oversight responsibilities:</a:t>
            </a:r>
          </a:p>
          <a:p>
            <a:pPr lvl="0">
              <a:buFont typeface="Arial" pitchFamily="34" charset="0"/>
              <a:buChar char="•"/>
            </a:pPr>
            <a:r>
              <a:rPr lang="en-US" sz="1200" dirty="0" smtClean="0">
                <a:latin typeface="+mn-lt"/>
              </a:rPr>
              <a:t>  They approve the Reserve Bank presidents, FVPs, chair and deputy chair of Board of Directors.</a:t>
            </a:r>
          </a:p>
          <a:p>
            <a:pPr lvl="0">
              <a:buFont typeface="Arial" pitchFamily="34" charset="0"/>
              <a:buChar char="•"/>
            </a:pPr>
            <a:r>
              <a:rPr lang="en-US" sz="1200" dirty="0" smtClean="0">
                <a:latin typeface="+mn-lt"/>
              </a:rPr>
              <a:t>  They also approve each Reserve Bank’s budget and conduct audits of the Reserve Banks.</a:t>
            </a:r>
          </a:p>
          <a:p>
            <a:endParaRPr lang="en-US" dirty="0"/>
          </a:p>
        </p:txBody>
      </p:sp>
      <p:sp>
        <p:nvSpPr>
          <p:cNvPr id="4" name="Slide Number Placeholder 3"/>
          <p:cNvSpPr>
            <a:spLocks noGrp="1"/>
          </p:cNvSpPr>
          <p:nvPr>
            <p:ph type="sldNum" sz="quarter" idx="10"/>
          </p:nvPr>
        </p:nvSpPr>
        <p:spPr/>
        <p:txBody>
          <a:bodyPr/>
          <a:lstStyle/>
          <a:p>
            <a:fld id="{E4C19936-5C49-493C-80D5-5798DDD0F17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Decentralized central bank:</a:t>
            </a:r>
          </a:p>
          <a:p>
            <a:endParaRPr lang="en-US" dirty="0" smtClean="0"/>
          </a:p>
          <a:p>
            <a:r>
              <a:rPr lang="en-US" dirty="0" smtClean="0"/>
              <a:t>As mentioned earlier, Congress</a:t>
            </a:r>
            <a:r>
              <a:rPr lang="en-US" baseline="0" dirty="0" smtClean="0"/>
              <a:t> set up </a:t>
            </a:r>
            <a:r>
              <a:rPr lang="en-US" dirty="0" smtClean="0"/>
              <a:t>the Federal Reserve to be a decentralized system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4C19936-5C49-493C-80D5-5798DDD0F17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Reserve Banks and branches:</a:t>
            </a:r>
          </a:p>
          <a:p>
            <a:pPr>
              <a:buFont typeface="Arial" pitchFamily="34" charset="0"/>
              <a:buChar char="•"/>
            </a:pPr>
            <a:r>
              <a:rPr lang="en-US" dirty="0" smtClean="0"/>
              <a:t>  There are 12 Federal Reserve Banks and 24 branches altogether. The Reserve Banks</a:t>
            </a:r>
            <a:r>
              <a:rPr lang="en-US" baseline="0" dirty="0" smtClean="0"/>
              <a:t> are the operating arms of the Fed, and participate in a number of critical functions—supervising banks, processing payments, and acting as the fiscal agent of the U.S. Treasury.</a:t>
            </a:r>
            <a:endParaRPr lang="en-US" dirty="0" smtClean="0"/>
          </a:p>
          <a:p>
            <a:pPr>
              <a:buFont typeface="Arial" pitchFamily="34" charset="0"/>
              <a:buChar char="•"/>
            </a:pPr>
            <a:r>
              <a:rPr lang="en-US" dirty="0" smtClean="0"/>
              <a:t>  In a few moments, you’ll hear more about the Fed’s grassroots</a:t>
            </a:r>
            <a:r>
              <a:rPr lang="en-US" baseline="0" dirty="0" smtClean="0"/>
              <a:t> ties, but it is important to note that the Reserve Banks provide a strong tie to the on-the-ground economies of their regions. These ties are solidified through one-on-one meetings with businesses and consumer groups, group meetings of business people, surveys, anecdotal reports, etc.</a:t>
            </a:r>
          </a:p>
          <a:p>
            <a:pPr>
              <a:buFont typeface="Arial" pitchFamily="34" charset="0"/>
              <a:buChar char="•"/>
            </a:pPr>
            <a:r>
              <a:rPr lang="en-US" dirty="0" smtClean="0"/>
              <a:t>  However,</a:t>
            </a:r>
            <a:r>
              <a:rPr lang="en-US" baseline="0" dirty="0" smtClean="0"/>
              <a:t> </a:t>
            </a:r>
            <a:r>
              <a:rPr lang="en-US" dirty="0" smtClean="0"/>
              <a:t>some</a:t>
            </a:r>
            <a:r>
              <a:rPr lang="en-US" baseline="0" dirty="0" smtClean="0"/>
              <a:t> additional background on the Fed’s role in the nation’s payments system appears on the following slides..</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4C19936-5C49-493C-80D5-5798DDD0F17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US" dirty="0" smtClean="0">
                <a:solidFill>
                  <a:srgbClr val="FF0000"/>
                </a:solidFill>
              </a:rPr>
              <a:t>Payments goal</a:t>
            </a:r>
          </a:p>
          <a:p>
            <a:pPr>
              <a:buFont typeface="Arial" pitchFamily="34" charset="0"/>
              <a:buChar char="•"/>
            </a:pPr>
            <a:r>
              <a:rPr lang="en-US" dirty="0" smtClean="0">
                <a:solidFill>
                  <a:srgbClr val="FF0000"/>
                </a:solidFill>
              </a:rPr>
              <a:t>  As</a:t>
            </a:r>
            <a:r>
              <a:rPr lang="en-US" baseline="0" dirty="0" smtClean="0">
                <a:solidFill>
                  <a:srgbClr val="FF0000"/>
                </a:solidFill>
              </a:rPr>
              <a:t> a broad goal, the Federal Reserve is charged with ensuring that payments can be made reliably and efficiently in normal times and during crisis situations, such as following the 9/11 terrorist attacks or following Hurricane Katrina.</a:t>
            </a:r>
          </a:p>
          <a:p>
            <a:pPr>
              <a:buFont typeface="Arial" pitchFamily="34" charset="0"/>
              <a:buChar char="•"/>
            </a:pPr>
            <a:r>
              <a:rPr lang="en-US" baseline="0" dirty="0" smtClean="0">
                <a:solidFill>
                  <a:srgbClr val="FF0000"/>
                </a:solidFill>
              </a:rPr>
              <a:t>  In addition, the Fed works with both large and small banks and financial institutions to ensure that payments are accessible to institutions of all sizes in a cost-efficient way.</a:t>
            </a:r>
          </a:p>
          <a:p>
            <a:pPr>
              <a:buFont typeface="Arial" pitchFamily="34" charset="0"/>
              <a:buChar char="•"/>
            </a:pPr>
            <a:r>
              <a:rPr lang="en-US" baseline="0" dirty="0" smtClean="0">
                <a:solidFill>
                  <a:srgbClr val="FF0000"/>
                </a:solidFill>
              </a:rPr>
              <a:t>  Some of you may have heard the Fed called the “banker’s bank.” In many ways, that’s an appropriate description, as we provide payments services only to financial institutions. We do not provide payments directly to consumers. However, consumers and businesses through their banks do depend on the Fed payments systems to ensure that their cash, checks, direct deposit or bill payments, and government-related payments get paid into or out of their accounts.</a:t>
            </a:r>
          </a:p>
          <a:p>
            <a:pPr>
              <a:buFont typeface="Arial" pitchFamily="34" charset="0"/>
              <a:buNone/>
            </a:pPr>
            <a:endParaRPr lang="en-US" dirty="0" smtClean="0">
              <a:solidFill>
                <a:srgbClr val="FF0000"/>
              </a:solidFill>
            </a:endParaRPr>
          </a:p>
          <a:p>
            <a:pPr>
              <a:buFont typeface="Arial" pitchFamily="34" charset="0"/>
              <a:buNone/>
            </a:pPr>
            <a:r>
              <a:rPr lang="en-US" dirty="0" smtClean="0">
                <a:solidFill>
                  <a:srgbClr val="FF0000"/>
                </a:solidFill>
              </a:rPr>
              <a:t>Cash:</a:t>
            </a:r>
          </a:p>
          <a:p>
            <a:pPr>
              <a:buFont typeface="Arial" pitchFamily="34" charset="0"/>
              <a:buChar char="•"/>
            </a:pPr>
            <a:r>
              <a:rPr lang="en-US" dirty="0" smtClean="0">
                <a:solidFill>
                  <a:srgbClr val="FF0000"/>
                </a:solidFill>
              </a:rPr>
              <a:t>  From</a:t>
            </a:r>
            <a:r>
              <a:rPr lang="en-US" baseline="0" dirty="0" smtClean="0">
                <a:solidFill>
                  <a:srgbClr val="FF0000"/>
                </a:solidFill>
              </a:rPr>
              <a:t> a cash processing perspective, the Fed pays out new currency from the Treasury’s Bureau of Engraving and Printing and then processes currency that comes back into the Federal Reserve from commercial banks and financial institutions</a:t>
            </a:r>
            <a:r>
              <a:rPr lang="en-US" dirty="0" smtClean="0">
                <a:solidFill>
                  <a:srgbClr val="FF0000"/>
                </a:solidFill>
              </a:rPr>
              <a:t>. The Fed must ensure that cash is readily</a:t>
            </a:r>
            <a:r>
              <a:rPr lang="en-US" baseline="0" dirty="0" smtClean="0">
                <a:solidFill>
                  <a:srgbClr val="FF0000"/>
                </a:solidFill>
              </a:rPr>
              <a:t> available, is in good condition (not too worn or torn), and is genuine (not counterfeit). In 2011, Reserve Banks distributed </a:t>
            </a:r>
            <a:r>
              <a:rPr lang="en-US" sz="1200" dirty="0" smtClean="0">
                <a:latin typeface="+mn-lt"/>
              </a:rPr>
              <a:t>36.9 billion Federal Reserve notes into circulation (a 1.6 percent increase from 2010); the Fed received 35.1 billion notes from circulation (a .7 % decrease)—you can use these numbers but they will not be published by the Fed until the end of April.</a:t>
            </a:r>
            <a:endParaRPr lang="en-US" baseline="0" dirty="0" smtClean="0">
              <a:solidFill>
                <a:srgbClr val="FF0000"/>
              </a:solidFill>
            </a:endParaRPr>
          </a:p>
          <a:p>
            <a:pPr>
              <a:buFont typeface="Arial" pitchFamily="34" charset="0"/>
              <a:buNone/>
            </a:pPr>
            <a:endParaRPr lang="en-US" baseline="0" dirty="0" smtClean="0">
              <a:solidFill>
                <a:srgbClr val="FF0000"/>
              </a:solidFill>
            </a:endParaRPr>
          </a:p>
          <a:p>
            <a:pPr>
              <a:buFont typeface="Arial" pitchFamily="34" charset="0"/>
              <a:buNone/>
            </a:pPr>
            <a:r>
              <a:rPr lang="en-US" baseline="0" dirty="0" smtClean="0">
                <a:solidFill>
                  <a:srgbClr val="FF0000"/>
                </a:solidFill>
              </a:rPr>
              <a:t>Retail payments (checks and ACH):</a:t>
            </a:r>
            <a:endParaRPr lang="en-US" dirty="0" smtClean="0">
              <a:solidFill>
                <a:srgbClr val="FF0000"/>
              </a:solidFill>
            </a:endParaRPr>
          </a:p>
          <a:p>
            <a:pPr>
              <a:buFont typeface="Arial" pitchFamily="34" charset="0"/>
              <a:buChar char="•"/>
            </a:pPr>
            <a:r>
              <a:rPr lang="en-US" baseline="0" dirty="0" smtClean="0">
                <a:solidFill>
                  <a:srgbClr val="FF0000"/>
                </a:solidFill>
              </a:rPr>
              <a:t>  </a:t>
            </a:r>
            <a:r>
              <a:rPr lang="en-US" dirty="0" smtClean="0">
                <a:solidFill>
                  <a:srgbClr val="FF0000"/>
                </a:solidFill>
              </a:rPr>
              <a:t>The Fed also provides what are called retail payments to financial</a:t>
            </a:r>
            <a:r>
              <a:rPr lang="en-US" baseline="0" dirty="0" smtClean="0">
                <a:solidFill>
                  <a:srgbClr val="FF0000"/>
                </a:solidFill>
              </a:rPr>
              <a:t> institutions.</a:t>
            </a:r>
          </a:p>
          <a:p>
            <a:pPr>
              <a:buFont typeface="Arial" pitchFamily="34" charset="0"/>
              <a:buChar char="•"/>
            </a:pPr>
            <a:r>
              <a:rPr lang="en-US" baseline="0" dirty="0" smtClean="0">
                <a:solidFill>
                  <a:srgbClr val="FF0000"/>
                </a:solidFill>
              </a:rPr>
              <a:t>  You’ve probably heard that check usage has continued to shrink. In 2011, the Fed processed 6.8 billion checks versus 15.8 billion in 2003. The Fed was proactive in downsizing its operations to help facilitate this transition in a responsible way. In 2003, the Fed processed paper checks in 45 locations nationwide. Today, we process paper and electronic checks in one location.</a:t>
            </a:r>
          </a:p>
          <a:p>
            <a:pPr>
              <a:buFont typeface="Arial" pitchFamily="34" charset="0"/>
              <a:buChar char="•"/>
            </a:pPr>
            <a:r>
              <a:rPr lang="en-US" baseline="0" dirty="0" smtClean="0">
                <a:solidFill>
                  <a:srgbClr val="FF0000"/>
                </a:solidFill>
              </a:rPr>
              <a:t>  Electronic transactions, such as automated clearinghouse (ACH) payments, like Direct Deposit or Direct Payment have grown dramatically. In 2003, the Fed processed 5.6 billion ACH transactions annually, while in 2011 we processed 10.4 billion transactions.</a:t>
            </a:r>
            <a:endParaRPr lang="en-US" dirty="0" smtClean="0">
              <a:solidFill>
                <a:srgbClr val="FF0000"/>
              </a:solidFill>
            </a:endParaRPr>
          </a:p>
          <a:p>
            <a:pPr>
              <a:buFont typeface="Arial" pitchFamily="34" charset="0"/>
              <a:buNone/>
            </a:pPr>
            <a:endParaRPr lang="en-US" dirty="0" smtClean="0">
              <a:solidFill>
                <a:srgbClr val="FF0000"/>
              </a:solidFill>
            </a:endParaRPr>
          </a:p>
          <a:p>
            <a:pPr>
              <a:buFont typeface="Arial" pitchFamily="34" charset="0"/>
              <a:buNone/>
            </a:pPr>
            <a:r>
              <a:rPr lang="en-US" baseline="0" dirty="0" smtClean="0">
                <a:solidFill>
                  <a:srgbClr val="FF0000"/>
                </a:solidFill>
              </a:rPr>
              <a:t>Wholesale payments:</a:t>
            </a:r>
          </a:p>
          <a:p>
            <a:pPr>
              <a:buFont typeface="Arial" pitchFamily="34" charset="0"/>
              <a:buChar char="•"/>
            </a:pPr>
            <a:r>
              <a:rPr lang="en-US" baseline="0" dirty="0" smtClean="0">
                <a:solidFill>
                  <a:srgbClr val="FF0000"/>
                </a:solidFill>
              </a:rPr>
              <a:t>  The New York Fed provides a real-time gross settlement system where institutions are able to initiate large-value electronic funds transfers that are immediate, final and irrevocable. In 2011, the Fed processed 127 million wholesale transactions, totaling more than over $660 trillion.</a:t>
            </a:r>
          </a:p>
          <a:p>
            <a:pPr>
              <a:buFont typeface="Arial" pitchFamily="34" charset="0"/>
              <a:buNone/>
            </a:pPr>
            <a:endParaRPr lang="en-US" baseline="0" dirty="0" smtClean="0">
              <a:solidFill>
                <a:srgbClr val="FF0000"/>
              </a:solidFill>
            </a:endParaRPr>
          </a:p>
          <a:p>
            <a:pPr>
              <a:buFont typeface="Arial" pitchFamily="34" charset="0"/>
              <a:buNone/>
            </a:pPr>
            <a:r>
              <a:rPr lang="en-US" dirty="0" smtClean="0"/>
              <a:t>Fiscal agent:</a:t>
            </a:r>
          </a:p>
          <a:p>
            <a:pPr>
              <a:buFont typeface="Arial" pitchFamily="34" charset="0"/>
              <a:buChar char="•"/>
            </a:pPr>
            <a:r>
              <a:rPr lang="en-US" baseline="0" dirty="0" smtClean="0"/>
              <a:t>  The Fed c</a:t>
            </a:r>
            <a:r>
              <a:rPr lang="en-US" dirty="0" smtClean="0"/>
              <a:t>onducts</a:t>
            </a:r>
            <a:r>
              <a:rPr lang="en-US" baseline="0" dirty="0" smtClean="0"/>
              <a:t> auctions for bills, notes, bonds; collects taxes; processes social security and other consumer payments for the Treasury.</a:t>
            </a:r>
          </a:p>
          <a:p>
            <a:pPr>
              <a:buFont typeface="Arial" pitchFamily="34" charset="0"/>
              <a:buNone/>
            </a:pPr>
            <a:endParaRPr lang="en-US" baseline="0" dirty="0" smtClean="0"/>
          </a:p>
          <a:p>
            <a:pPr>
              <a:buFont typeface="Arial" pitchFamily="34" charset="0"/>
              <a:buNone/>
            </a:pPr>
            <a:r>
              <a:rPr lang="en-US" baseline="0" dirty="0" smtClean="0"/>
              <a:t>Future:</a:t>
            </a:r>
          </a:p>
          <a:p>
            <a:pPr>
              <a:buFont typeface="Arial" pitchFamily="34" charset="0"/>
              <a:buChar char="•"/>
            </a:pPr>
            <a:r>
              <a:rPr lang="en-US" baseline="0" dirty="0" smtClean="0"/>
              <a:t>  Many forms of payment are beginning to gain in popularity, including </a:t>
            </a:r>
            <a:r>
              <a:rPr lang="en-US" baseline="0" dirty="0" err="1" smtClean="0"/>
              <a:t>moblie</a:t>
            </a:r>
            <a:r>
              <a:rPr lang="en-US" baseline="0" dirty="0" smtClean="0"/>
              <a:t> payments, for instance. These new forms of payment provide many opportunities, but they also bring about new types of risk that must be understood and mitigated.</a:t>
            </a:r>
          </a:p>
          <a:p>
            <a:endParaRPr lang="en-US" dirty="0" smtClean="0"/>
          </a:p>
        </p:txBody>
      </p:sp>
      <p:sp>
        <p:nvSpPr>
          <p:cNvPr id="4" name="Slide Number Placeholder 3"/>
          <p:cNvSpPr>
            <a:spLocks noGrp="1"/>
          </p:cNvSpPr>
          <p:nvPr>
            <p:ph type="sldNum" sz="quarter" idx="10"/>
          </p:nvPr>
        </p:nvSpPr>
        <p:spPr/>
        <p:txBody>
          <a:bodyPr/>
          <a:lstStyle/>
          <a:p>
            <a:fld id="{E4C19936-5C49-493C-80D5-5798DDD0F17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Atlanta</a:t>
            </a:r>
            <a:r>
              <a:rPr lang="en-US" baseline="0" dirty="0" smtClean="0"/>
              <a:t> Fed’s </a:t>
            </a:r>
            <a:r>
              <a:rPr lang="en-US" dirty="0" smtClean="0"/>
              <a:t>Sixth District has about 1,580</a:t>
            </a:r>
            <a:r>
              <a:rPr lang="en-US" baseline="0" dirty="0" smtClean="0"/>
              <a:t> employees.</a:t>
            </a:r>
          </a:p>
          <a:p>
            <a:endParaRPr lang="en-US" baseline="0" dirty="0" smtClean="0"/>
          </a:p>
          <a:p>
            <a:r>
              <a:rPr lang="en-US" baseline="0" dirty="0" smtClean="0"/>
              <a:t>The Atlanta Fed has nine members on its board of directors and 35 members on the branch boards. Members represent a variety of types of large and small businesses. Currently, the Atlanta board chair is Carol Tomé, who is the chief financial officer of The Home Depot Inc., and the deputy chair is Tom </a:t>
            </a:r>
            <a:r>
              <a:rPr lang="en-US" baseline="0" dirty="0" err="1" smtClean="0"/>
              <a:t>Barkin</a:t>
            </a:r>
            <a:r>
              <a:rPr lang="en-US" baseline="0" dirty="0" smtClean="0"/>
              <a:t>, who is a director with McKinsey &amp; Co. In recent years, one of the Atlanta Fed Board of Directors chair was a cotton farmer from Alabama, so both large and small businesspeople have chaired the boards.</a:t>
            </a:r>
          </a:p>
          <a:p>
            <a:endParaRPr lang="en-US" baseline="0" dirty="0" smtClean="0"/>
          </a:p>
          <a:p>
            <a:r>
              <a:rPr lang="en-US" baseline="0" dirty="0" smtClean="0"/>
              <a:t>The Atlanta Fed also has a role in managing the Fed System’s operations that support the nation’s retail payments system.</a:t>
            </a:r>
          </a:p>
          <a:p>
            <a:endParaRPr lang="en-US" baseline="0" dirty="0" smtClean="0"/>
          </a:p>
          <a:p>
            <a:r>
              <a:rPr lang="en-US" baseline="0" dirty="0" smtClean="0"/>
              <a:t>One note on the size and scope of the region’s economy: if the Sixth District region were an independent country, it would rank ninth among the world’s economies, between India and Italy.  </a:t>
            </a:r>
            <a:endParaRPr lang="en-US" dirty="0"/>
          </a:p>
        </p:txBody>
      </p:sp>
      <p:sp>
        <p:nvSpPr>
          <p:cNvPr id="4" name="Slide Number Placeholder 3"/>
          <p:cNvSpPr>
            <a:spLocks noGrp="1"/>
          </p:cNvSpPr>
          <p:nvPr>
            <p:ph type="sldNum" sz="quarter" idx="10"/>
          </p:nvPr>
        </p:nvSpPr>
        <p:spPr/>
        <p:txBody>
          <a:bodyPr/>
          <a:lstStyle/>
          <a:p>
            <a:fld id="{E4C19936-5C49-493C-80D5-5798DDD0F17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2509" name="Group 45"/>
          <p:cNvGrpSpPr>
            <a:grpSpLocks/>
          </p:cNvGrpSpPr>
          <p:nvPr userDrawn="1"/>
        </p:nvGrpSpPr>
        <p:grpSpPr bwMode="auto">
          <a:xfrm>
            <a:off x="0" y="0"/>
            <a:ext cx="9144000" cy="6842125"/>
            <a:chOff x="0" y="0"/>
            <a:chExt cx="5760" cy="4310"/>
          </a:xfrm>
        </p:grpSpPr>
        <p:pic>
          <p:nvPicPr>
            <p:cNvPr id="62507" name="Picture 43" descr="4.tiff                                                         0005D750Macintosh HD                   BF690962:"/>
            <p:cNvPicPr>
              <a:picLocks noChangeAspect="1" noChangeArrowheads="1"/>
            </p:cNvPicPr>
            <p:nvPr userDrawn="1"/>
          </p:nvPicPr>
          <p:blipFill>
            <a:blip r:embed="rId2"/>
            <a:srcRect l="642" t="995" r="642" b="995"/>
            <a:stretch>
              <a:fillRect/>
            </a:stretch>
          </p:blipFill>
          <p:spPr bwMode="auto">
            <a:xfrm>
              <a:off x="0" y="0"/>
              <a:ext cx="5760" cy="4310"/>
            </a:xfrm>
            <a:prstGeom prst="rect">
              <a:avLst/>
            </a:prstGeom>
            <a:noFill/>
          </p:spPr>
        </p:pic>
        <p:pic>
          <p:nvPicPr>
            <p:cNvPr id="62508" name="Picture 44" descr="4.tiff                                                         0005D750Macintosh HD                   BF690962:"/>
            <p:cNvPicPr>
              <a:picLocks noChangeAspect="1" noChangeArrowheads="1"/>
            </p:cNvPicPr>
            <p:nvPr userDrawn="1"/>
          </p:nvPicPr>
          <p:blipFill>
            <a:blip r:embed="rId2"/>
            <a:srcRect l="36838" t="27124" r="22031" b="19778"/>
            <a:stretch>
              <a:fillRect/>
            </a:stretch>
          </p:blipFill>
          <p:spPr bwMode="auto">
            <a:xfrm>
              <a:off x="3272" y="1728"/>
              <a:ext cx="2400" cy="2335"/>
            </a:xfrm>
            <a:prstGeom prst="rect">
              <a:avLst/>
            </a:prstGeom>
            <a:noFill/>
          </p:spPr>
        </p:pic>
      </p:grpSp>
      <p:sp>
        <p:nvSpPr>
          <p:cNvPr id="4112" name="Rectangle 16"/>
          <p:cNvSpPr>
            <a:spLocks noGrp="1" noChangeArrowheads="1"/>
          </p:cNvSpPr>
          <p:nvPr>
            <p:ph type="ctrTitle"/>
          </p:nvPr>
        </p:nvSpPr>
        <p:spPr>
          <a:xfrm>
            <a:off x="457200" y="1219200"/>
            <a:ext cx="7010400" cy="1905000"/>
          </a:xfrm>
        </p:spPr>
        <p:txBody>
          <a:bodyPr anchor="t"/>
          <a:lstStyle>
            <a:lvl1pPr algn="r">
              <a:lnSpc>
                <a:spcPct val="150000"/>
              </a:lnSpc>
              <a:defRPr/>
            </a:lvl1pPr>
          </a:lstStyle>
          <a:p>
            <a:r>
              <a:rPr lang="en-US" dirty="0"/>
              <a:t>Click to edit Master title style</a:t>
            </a:r>
          </a:p>
        </p:txBody>
      </p:sp>
      <p:sp>
        <p:nvSpPr>
          <p:cNvPr id="4113" name="Text Box 17"/>
          <p:cNvSpPr txBox="1">
            <a:spLocks noChangeArrowheads="1"/>
          </p:cNvSpPr>
          <p:nvPr userDrawn="1"/>
        </p:nvSpPr>
        <p:spPr bwMode="auto">
          <a:xfrm>
            <a:off x="152400" y="6592888"/>
            <a:ext cx="6019800" cy="2143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800">
                <a:solidFill>
                  <a:srgbClr val="D9D9D9"/>
                </a:solidFill>
                <a:latin typeface="Arial" charset="0"/>
              </a:rPr>
              <a:t>Proprietary and Confidential. Not for disclosure outside Federal Reserve.</a:t>
            </a:r>
            <a:endParaRPr lang="en-US" sz="800">
              <a:latin typeface="Arial" charset="0"/>
            </a:endParaRPr>
          </a:p>
        </p:txBody>
      </p:sp>
      <p:pic>
        <p:nvPicPr>
          <p:cNvPr id="62510" name="Picture 46"/>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26300" y="5588000"/>
            <a:ext cx="1676400" cy="798513"/>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292100"/>
            <a:ext cx="2197100" cy="5651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900" y="292100"/>
            <a:ext cx="6438900" cy="5651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5900" y="1447800"/>
            <a:ext cx="4216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4700" y="1447800"/>
            <a:ext cx="4216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8" name="Group 44"/>
          <p:cNvGrpSpPr>
            <a:grpSpLocks/>
          </p:cNvGrpSpPr>
          <p:nvPr userDrawn="1"/>
        </p:nvGrpSpPr>
        <p:grpSpPr bwMode="auto">
          <a:xfrm>
            <a:off x="0" y="0"/>
            <a:ext cx="9144000" cy="6861175"/>
            <a:chOff x="0" y="0"/>
            <a:chExt cx="5760" cy="4322"/>
          </a:xfrm>
        </p:grpSpPr>
        <p:pic>
          <p:nvPicPr>
            <p:cNvPr id="1066" name="Picture 42" descr="5.tiff                                                         0005D750Macintosh HD                   BF690962:"/>
            <p:cNvPicPr>
              <a:picLocks noChangeAspect="1" noChangeArrowheads="1"/>
            </p:cNvPicPr>
            <p:nvPr userDrawn="1"/>
          </p:nvPicPr>
          <p:blipFill>
            <a:blip r:embed="rId13"/>
            <a:srcRect l="642" t="1132" r="856" b="1132"/>
            <a:stretch>
              <a:fillRect/>
            </a:stretch>
          </p:blipFill>
          <p:spPr bwMode="auto">
            <a:xfrm>
              <a:off x="0" y="0"/>
              <a:ext cx="5760" cy="4322"/>
            </a:xfrm>
            <a:prstGeom prst="rect">
              <a:avLst/>
            </a:prstGeom>
            <a:noFill/>
          </p:spPr>
        </p:pic>
        <p:sp>
          <p:nvSpPr>
            <p:cNvPr id="1067" name="Rectangle 43"/>
            <p:cNvSpPr>
              <a:spLocks noChangeArrowheads="1"/>
            </p:cNvSpPr>
            <p:nvPr userDrawn="1"/>
          </p:nvSpPr>
          <p:spPr bwMode="auto">
            <a:xfrm>
              <a:off x="4368" y="3504"/>
              <a:ext cx="1296" cy="576"/>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1039" name="Rectangle 15"/>
          <p:cNvSpPr>
            <a:spLocks noGrp="1" noChangeArrowheads="1"/>
          </p:cNvSpPr>
          <p:nvPr>
            <p:ph type="title"/>
          </p:nvPr>
        </p:nvSpPr>
        <p:spPr bwMode="auto">
          <a:xfrm>
            <a:off x="228600" y="292100"/>
            <a:ext cx="87757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Rectangle 16"/>
          <p:cNvSpPr>
            <a:spLocks noGrp="1" noChangeArrowheads="1"/>
          </p:cNvSpPr>
          <p:nvPr>
            <p:ph type="body" idx="1"/>
          </p:nvPr>
        </p:nvSpPr>
        <p:spPr bwMode="auto">
          <a:xfrm>
            <a:off x="215900" y="1447800"/>
            <a:ext cx="8585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1" name="Rectangle 17"/>
          <p:cNvSpPr>
            <a:spLocks noGrp="1" noChangeArrowheads="1"/>
          </p:cNvSpPr>
          <p:nvPr>
            <p:ph type="ftr" sz="quarter" idx="3"/>
          </p:nvPr>
        </p:nvSpPr>
        <p:spPr bwMode="auto">
          <a:xfrm>
            <a:off x="114300" y="5943600"/>
            <a:ext cx="86868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solidFill>
                  <a:srgbClr val="002A07"/>
                </a:solidFill>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8600" indent="-228600" algn="l" rtl="0" fontAlgn="base">
        <a:spcBef>
          <a:spcPct val="20000"/>
        </a:spcBef>
        <a:spcAft>
          <a:spcPct val="0"/>
        </a:spcAft>
        <a:buClr>
          <a:srgbClr val="19543B"/>
        </a:buClr>
        <a:buFont typeface="Times" charset="0"/>
        <a:buChar char="•"/>
        <a:defRPr sz="2000" b="1">
          <a:solidFill>
            <a:schemeClr val="tx1"/>
          </a:solidFill>
          <a:latin typeface="+mn-lt"/>
          <a:ea typeface="+mn-ea"/>
          <a:cs typeface="+mn-cs"/>
        </a:defRPr>
      </a:lvl1pPr>
      <a:lvl2pPr marL="444500" indent="-214313" algn="l" rtl="0" fontAlgn="base">
        <a:spcBef>
          <a:spcPct val="20000"/>
        </a:spcBef>
        <a:spcAft>
          <a:spcPct val="0"/>
        </a:spcAft>
        <a:buClr>
          <a:srgbClr val="19543B"/>
        </a:buClr>
        <a:buFont typeface="Times" charset="0"/>
        <a:buChar char="•"/>
        <a:defRPr b="1">
          <a:solidFill>
            <a:srgbClr val="595959"/>
          </a:solidFill>
          <a:latin typeface="+mn-lt"/>
          <a:ea typeface="ＭＳ Ｐゴシック" charset="-128"/>
        </a:defRPr>
      </a:lvl2pPr>
      <a:lvl3pPr marL="647700" indent="-190500" algn="l" rtl="0" fontAlgn="base">
        <a:spcBef>
          <a:spcPct val="20000"/>
        </a:spcBef>
        <a:spcAft>
          <a:spcPct val="0"/>
        </a:spcAft>
        <a:buClr>
          <a:srgbClr val="19543B"/>
        </a:buClr>
        <a:buFont typeface="Times" charset="0"/>
        <a:buChar char="•"/>
        <a:defRPr sz="1600">
          <a:solidFill>
            <a:schemeClr val="tx1"/>
          </a:solidFill>
          <a:latin typeface="+mn-lt"/>
          <a:ea typeface="ＭＳ Ｐゴシック" charset="-128"/>
        </a:defRPr>
      </a:lvl3pPr>
      <a:lvl4pPr marL="874713" indent="-215900" algn="l" rtl="0" fontAlgn="base">
        <a:spcBef>
          <a:spcPct val="20000"/>
        </a:spcBef>
        <a:spcAft>
          <a:spcPct val="0"/>
        </a:spcAft>
        <a:buClr>
          <a:srgbClr val="19543B"/>
        </a:buClr>
        <a:buFont typeface="Times" charset="0"/>
        <a:buChar char="•"/>
        <a:defRPr sz="1400" b="1">
          <a:solidFill>
            <a:srgbClr val="595959"/>
          </a:solidFill>
          <a:latin typeface="+mn-lt"/>
          <a:ea typeface="ＭＳ Ｐゴシック" charset="-128"/>
        </a:defRPr>
      </a:lvl4pPr>
      <a:lvl5pPr marL="1092200" indent="-215900" algn="l" rtl="0" fontAlgn="base">
        <a:spcBef>
          <a:spcPct val="20000"/>
        </a:spcBef>
        <a:spcAft>
          <a:spcPct val="0"/>
        </a:spcAft>
        <a:buClr>
          <a:srgbClr val="19543B"/>
        </a:buClr>
        <a:buFont typeface="Times" charset="0"/>
        <a:buChar char="•"/>
        <a:defRPr sz="1400" b="1">
          <a:solidFill>
            <a:schemeClr val="bg2"/>
          </a:solidFill>
          <a:latin typeface="+mn-lt"/>
          <a:ea typeface="ＭＳ Ｐゴシック" charset="-128"/>
        </a:defRPr>
      </a:lvl5pPr>
      <a:lvl6pPr marL="1549400" indent="-215900" algn="l" rtl="0" fontAlgn="base">
        <a:spcBef>
          <a:spcPct val="20000"/>
        </a:spcBef>
        <a:spcAft>
          <a:spcPct val="0"/>
        </a:spcAft>
        <a:buClr>
          <a:srgbClr val="19543B"/>
        </a:buClr>
        <a:buFont typeface="Times" charset="0"/>
        <a:buChar char="•"/>
        <a:defRPr sz="1400" b="1">
          <a:solidFill>
            <a:schemeClr val="bg2"/>
          </a:solidFill>
          <a:latin typeface="+mn-lt"/>
          <a:ea typeface="ＭＳ Ｐゴシック" charset="-128"/>
        </a:defRPr>
      </a:lvl6pPr>
      <a:lvl7pPr marL="2006600" indent="-215900" algn="l" rtl="0" fontAlgn="base">
        <a:spcBef>
          <a:spcPct val="20000"/>
        </a:spcBef>
        <a:spcAft>
          <a:spcPct val="0"/>
        </a:spcAft>
        <a:buClr>
          <a:srgbClr val="19543B"/>
        </a:buClr>
        <a:buFont typeface="Times" charset="0"/>
        <a:buChar char="•"/>
        <a:defRPr sz="1400" b="1">
          <a:solidFill>
            <a:schemeClr val="bg2"/>
          </a:solidFill>
          <a:latin typeface="+mn-lt"/>
          <a:ea typeface="ＭＳ Ｐゴシック" charset="-128"/>
        </a:defRPr>
      </a:lvl7pPr>
      <a:lvl8pPr marL="2463800" indent="-215900" algn="l" rtl="0" fontAlgn="base">
        <a:spcBef>
          <a:spcPct val="20000"/>
        </a:spcBef>
        <a:spcAft>
          <a:spcPct val="0"/>
        </a:spcAft>
        <a:buClr>
          <a:srgbClr val="19543B"/>
        </a:buClr>
        <a:buFont typeface="Times" charset="0"/>
        <a:buChar char="•"/>
        <a:defRPr sz="1400" b="1">
          <a:solidFill>
            <a:schemeClr val="bg2"/>
          </a:solidFill>
          <a:latin typeface="+mn-lt"/>
          <a:ea typeface="ＭＳ Ｐゴシック" charset="-128"/>
        </a:defRPr>
      </a:lvl8pPr>
      <a:lvl9pPr marL="2921000" indent="-215900" algn="l" rtl="0" fontAlgn="base">
        <a:spcBef>
          <a:spcPct val="20000"/>
        </a:spcBef>
        <a:spcAft>
          <a:spcPct val="0"/>
        </a:spcAft>
        <a:buClr>
          <a:srgbClr val="19543B"/>
        </a:buClr>
        <a:buFont typeface="Times" charset="0"/>
        <a:buChar char="•"/>
        <a:defRPr sz="1400" b="1">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29000" y="2133600"/>
            <a:ext cx="51816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defRPr/>
            </a:pPr>
            <a:r>
              <a:rPr kumimoji="0" lang="en-US" sz="3600" b="1" i="0" u="none" strike="noStrike" kern="0" cap="none" spc="0" normalizeH="0" baseline="0" noProof="0" dirty="0" smtClean="0">
                <a:ln>
                  <a:noFill/>
                </a:ln>
                <a:solidFill>
                  <a:srgbClr val="193E2A"/>
                </a:solidFill>
                <a:effectLst/>
                <a:uLnTx/>
                <a:uFillTx/>
                <a:latin typeface="Calibri" pitchFamily="34" charset="0"/>
                <a:ea typeface="+mj-ea"/>
                <a:cs typeface="Arial" pitchFamily="34" charset="0"/>
              </a:rPr>
              <a:t>What’s in GDP?</a:t>
            </a:r>
            <a:r>
              <a:rPr kumimoji="0" lang="en-US" sz="3600" b="1" i="0" u="none" strike="noStrike" kern="0" cap="none" spc="0" normalizeH="0" baseline="0" noProof="0" dirty="0" smtClean="0">
                <a:ln>
                  <a:noFill/>
                </a:ln>
                <a:solidFill>
                  <a:schemeClr val="tx2"/>
                </a:solidFill>
                <a:effectLst/>
                <a:uLnTx/>
                <a:uFillTx/>
                <a:latin typeface="Calibri" pitchFamily="34" charset="0"/>
                <a:ea typeface="+mj-ea"/>
                <a:cs typeface="Arial" pitchFamily="34" charset="0"/>
              </a:rPr>
              <a:t/>
            </a:r>
            <a:br>
              <a:rPr kumimoji="0" lang="en-US" sz="3600" b="1" i="0" u="none" strike="noStrike" kern="0" cap="none" spc="0" normalizeH="0" baseline="0" noProof="0" dirty="0" smtClean="0">
                <a:ln>
                  <a:noFill/>
                </a:ln>
                <a:solidFill>
                  <a:schemeClr val="tx2"/>
                </a:solidFill>
                <a:effectLst/>
                <a:uLnTx/>
                <a:uFillTx/>
                <a:latin typeface="Calibri" pitchFamily="34" charset="0"/>
                <a:ea typeface="+mj-ea"/>
                <a:cs typeface="Arial" pitchFamily="34" charset="0"/>
              </a:rPr>
            </a:br>
            <a:r>
              <a:rPr kumimoji="0" lang="en-US" sz="2000" b="1" i="0" u="none" strike="noStrike" kern="0" cap="none" spc="0" normalizeH="0" baseline="0" noProof="0" dirty="0" smtClean="0">
                <a:ln>
                  <a:noFill/>
                </a:ln>
                <a:solidFill>
                  <a:schemeClr val="bg2"/>
                </a:solidFill>
                <a:effectLst/>
                <a:uLnTx/>
                <a:uFillTx/>
                <a:latin typeface="Calibri" pitchFamily="34" charset="0"/>
                <a:ea typeface="+mj-ea"/>
                <a:cs typeface="Arial" pitchFamily="34" charset="0"/>
              </a:rPr>
              <a:t/>
            </a:r>
            <a:br>
              <a:rPr kumimoji="0" lang="en-US" sz="2000" b="1" i="0" u="none" strike="noStrike" kern="0" cap="none" spc="0" normalizeH="0" baseline="0" noProof="0" dirty="0" smtClean="0">
                <a:ln>
                  <a:noFill/>
                </a:ln>
                <a:solidFill>
                  <a:schemeClr val="bg2"/>
                </a:solidFill>
                <a:effectLst/>
                <a:uLnTx/>
                <a:uFillTx/>
                <a:latin typeface="Calibri" pitchFamily="34" charset="0"/>
                <a:ea typeface="+mj-ea"/>
                <a:cs typeface="Arial" pitchFamily="34" charset="0"/>
              </a:rPr>
            </a:br>
            <a:r>
              <a:rPr lang="en-US" sz="2000" b="1" kern="0" dirty="0" smtClean="0">
                <a:solidFill>
                  <a:schemeClr val="bg2"/>
                </a:solidFill>
                <a:latin typeface="Calibri" pitchFamily="34" charset="0"/>
                <a:ea typeface="+mj-ea"/>
                <a:cs typeface="Arial" pitchFamily="34" charset="0"/>
              </a:rPr>
              <a:t>Lesson by </a:t>
            </a:r>
            <a:r>
              <a:rPr kumimoji="0" lang="en-US" sz="2000" b="1" i="0" u="none" strike="noStrike" kern="0" cap="none" spc="0" normalizeH="0" baseline="0" noProof="0" dirty="0" smtClean="0">
                <a:ln>
                  <a:noFill/>
                </a:ln>
                <a:solidFill>
                  <a:schemeClr val="bg2"/>
                </a:solidFill>
                <a:effectLst/>
                <a:uLnTx/>
                <a:uFillTx/>
                <a:latin typeface="Calibri" pitchFamily="34" charset="0"/>
                <a:ea typeface="+mj-ea"/>
                <a:cs typeface="Arial" pitchFamily="34" charset="0"/>
              </a:rPr>
              <a:t>Chris</a:t>
            </a:r>
            <a:r>
              <a:rPr kumimoji="0" lang="en-US" sz="2000" b="1" i="0" u="none" strike="noStrike" kern="0" cap="none" spc="0" normalizeH="0" noProof="0" dirty="0" smtClean="0">
                <a:ln>
                  <a:noFill/>
                </a:ln>
                <a:solidFill>
                  <a:schemeClr val="bg2"/>
                </a:solidFill>
                <a:effectLst/>
                <a:uLnTx/>
                <a:uFillTx/>
                <a:latin typeface="Calibri" pitchFamily="34" charset="0"/>
                <a:ea typeface="+mj-ea"/>
                <a:cs typeface="Arial" pitchFamily="34" charset="0"/>
              </a:rPr>
              <a:t> Cannon</a:t>
            </a:r>
            <a:r>
              <a:rPr lang="en-US" sz="2000" b="1" kern="0" dirty="0" smtClean="0">
                <a:solidFill>
                  <a:schemeClr val="bg2"/>
                </a:solidFill>
                <a:latin typeface="Calibri" pitchFamily="34" charset="0"/>
                <a:ea typeface="+mj-ea"/>
                <a:cs typeface="Arial" pitchFamily="34" charset="0"/>
              </a:rPr>
              <a:t>, AP macroeconomics teacher, Sandy Creek High School, Tyrone, Ga.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
            </a:r>
            <a:br>
              <a:rPr kumimoji="0" lang="en-US" sz="3200" b="1" i="0" u="none" strike="noStrike" kern="0" cap="none" spc="0" normalizeH="0" baseline="0" noProof="0" dirty="0" smtClean="0">
                <a:ln>
                  <a:noFill/>
                </a:ln>
                <a:solidFill>
                  <a:schemeClr val="tx1"/>
                </a:solidFill>
                <a:effectLst/>
                <a:uLnTx/>
                <a:uFillTx/>
                <a:latin typeface="+mj-lt"/>
                <a:ea typeface="+mj-ea"/>
                <a:cs typeface="+mj-cs"/>
              </a:rPr>
            </a:b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pic>
        <p:nvPicPr>
          <p:cNvPr id="1029" name="Picture 5" descr="C:\Documents and Settings\f1nlc02\Local Settings\Temporary Internet Files\Content.IE5\7ICRE0Y1\MP900438620[1].jpg"/>
          <p:cNvPicPr>
            <a:picLocks noChangeAspect="1" noChangeArrowheads="1"/>
          </p:cNvPicPr>
          <p:nvPr/>
        </p:nvPicPr>
        <p:blipFill>
          <a:blip r:embed="rId3"/>
          <a:srcRect/>
          <a:stretch>
            <a:fillRect/>
          </a:stretch>
        </p:blipFill>
        <p:spPr bwMode="auto">
          <a:xfrm>
            <a:off x="3581400" y="4191000"/>
            <a:ext cx="3328967" cy="22098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4450" y="3200400"/>
            <a:ext cx="6515100" cy="838200"/>
          </a:xfrm>
        </p:spPr>
        <p:txBody>
          <a:bodyPr/>
          <a:lstStyle/>
          <a:p>
            <a:pPr algn="ctr">
              <a:buNone/>
            </a:pPr>
            <a:r>
              <a:rPr lang="en-US" sz="3200" dirty="0" smtClean="0"/>
              <a:t>Questions?</a:t>
            </a:r>
            <a:endParaRPr lang="en-US" sz="3200" dirty="0"/>
          </a:p>
        </p:txBody>
      </p:sp>
      <p:sp>
        <p:nvSpPr>
          <p:cNvPr id="7" name="Footer Placeholder 6"/>
          <p:cNvSpPr>
            <a:spLocks noGrp="1"/>
          </p:cNvSpPr>
          <p:nvPr>
            <p:ph type="ftr" sz="quarter" idx="10"/>
          </p:nvPr>
        </p:nvSpPr>
        <p:spPr>
          <a:xfrm>
            <a:off x="227034" y="6607478"/>
            <a:ext cx="8686800" cy="152400"/>
          </a:xfrm>
        </p:spPr>
        <p:txBody>
          <a:bodyPr/>
          <a:lstStyle/>
          <a:p>
            <a:r>
              <a:rPr lang="en-US" dirty="0" smtClean="0"/>
              <a:t>10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pPr algn="ctr"/>
            <a:r>
              <a:rPr lang="en-US" sz="2800" dirty="0" smtClean="0">
                <a:solidFill>
                  <a:srgbClr val="193E2A"/>
                </a:solidFill>
                <a:latin typeface="Calibri" pitchFamily="34" charset="0"/>
              </a:rPr>
              <a:t>What is gross domestic product (GDP)?</a:t>
            </a:r>
            <a:endParaRPr lang="en-US" sz="2800" dirty="0">
              <a:solidFill>
                <a:srgbClr val="193E2A"/>
              </a:solidFill>
              <a:latin typeface="Calibri" pitchFamily="34" charset="0"/>
            </a:endParaRPr>
          </a:p>
        </p:txBody>
      </p:sp>
      <p:sp>
        <p:nvSpPr>
          <p:cNvPr id="7" name="Content Placeholder 2"/>
          <p:cNvSpPr txBox="1">
            <a:spLocks/>
          </p:cNvSpPr>
          <p:nvPr/>
        </p:nvSpPr>
        <p:spPr bwMode="auto">
          <a:xfrm>
            <a:off x="228600" y="990600"/>
            <a:ext cx="8585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ct val="20000"/>
              </a:spcBef>
              <a:spcAft>
                <a:spcPct val="0"/>
              </a:spcAft>
              <a:buClr>
                <a:schemeClr val="accent4">
                  <a:lumMod val="75000"/>
                </a:schemeClr>
              </a:buClr>
              <a:buSzTx/>
              <a:buFont typeface="Times" pitchFamily="18" charset="0"/>
              <a:buNone/>
              <a:tabLst/>
              <a:defRPr/>
            </a:pPr>
            <a:endParaRPr kumimoji="0" lang="en-US" sz="2800" b="0" i="0" u="none" strike="noStrike" kern="0" cap="none" spc="0" normalizeH="0" baseline="0" noProof="0" smtClean="0">
              <a:ln>
                <a:noFill/>
              </a:ln>
              <a:solidFill>
                <a:schemeClr val="tx1"/>
              </a:solidFill>
              <a:effectLst/>
              <a:uLnTx/>
              <a:uFillTx/>
              <a:latin typeface="Trebuchet MS" pitchFamily="34" charset="0"/>
              <a:ea typeface="+mn-ea"/>
              <a:cs typeface="+mn-cs"/>
            </a:endParaRPr>
          </a:p>
          <a:p>
            <a:pPr marL="228600" marR="0" lvl="0" indent="-228600" algn="l" defTabSz="914400" rtl="0" eaLnBrk="1" fontAlgn="base" latinLnBrk="0" hangingPunct="1">
              <a:lnSpc>
                <a:spcPct val="100000"/>
              </a:lnSpc>
              <a:spcBef>
                <a:spcPct val="20000"/>
              </a:spcBef>
              <a:spcAft>
                <a:spcPct val="0"/>
              </a:spcAft>
              <a:buClr>
                <a:schemeClr val="accent4">
                  <a:lumMod val="75000"/>
                </a:schemeClr>
              </a:buClr>
              <a:buSzTx/>
              <a:buFont typeface="Times" pitchFamily="18" charset="0"/>
              <a:buChar char="•"/>
              <a:tabLst/>
              <a:defRPr/>
            </a:pPr>
            <a:endParaRPr kumimoji="0" lang="en-US" sz="2800" b="0" i="0" u="none" strike="noStrike" kern="0" cap="none" spc="0" normalizeH="0" baseline="0" noProof="0" smtClean="0">
              <a:ln>
                <a:noFill/>
              </a:ln>
              <a:solidFill>
                <a:schemeClr val="tx1"/>
              </a:solidFill>
              <a:effectLst/>
              <a:uLnTx/>
              <a:uFillTx/>
              <a:latin typeface="Trebuchet MS" pitchFamily="34" charset="0"/>
              <a:ea typeface="+mn-ea"/>
              <a:cs typeface="+mn-cs"/>
            </a:endParaRPr>
          </a:p>
          <a:p>
            <a:pPr marL="228600" marR="0" lvl="0" indent="-228600" algn="l" defTabSz="914400" rtl="0" eaLnBrk="1" fontAlgn="base" latinLnBrk="0" hangingPunct="1">
              <a:lnSpc>
                <a:spcPct val="100000"/>
              </a:lnSpc>
              <a:spcBef>
                <a:spcPct val="20000"/>
              </a:spcBef>
              <a:spcAft>
                <a:spcPct val="0"/>
              </a:spcAft>
              <a:buClr>
                <a:schemeClr val="accent4">
                  <a:lumMod val="75000"/>
                </a:schemeClr>
              </a:buClr>
              <a:buSzTx/>
              <a:buFont typeface="Times" pitchFamily="18" charset="0"/>
              <a:buChar char="•"/>
              <a:tabLst/>
              <a:defRPr/>
            </a:pPr>
            <a:endParaRPr kumimoji="0" lang="en-US" sz="2800" b="0" i="0" u="none" strike="noStrike" kern="0" cap="none" spc="0" normalizeH="0" baseline="0" noProof="0" dirty="0">
              <a:ln>
                <a:noFill/>
              </a:ln>
              <a:solidFill>
                <a:schemeClr val="tx1"/>
              </a:solidFill>
              <a:effectLst/>
              <a:uLnTx/>
              <a:uFillTx/>
              <a:latin typeface="Trebuchet MS" pitchFamily="34" charset="0"/>
              <a:ea typeface="+mn-ea"/>
              <a:cs typeface="+mn-cs"/>
            </a:endParaRPr>
          </a:p>
        </p:txBody>
      </p:sp>
      <p:sp>
        <p:nvSpPr>
          <p:cNvPr id="11" name="TextBox 10"/>
          <p:cNvSpPr txBox="1"/>
          <p:nvPr/>
        </p:nvSpPr>
        <p:spPr>
          <a:xfrm>
            <a:off x="137160" y="1371600"/>
            <a:ext cx="8915400" cy="3600986"/>
          </a:xfrm>
          <a:prstGeom prst="rect">
            <a:avLst/>
          </a:prstGeom>
          <a:noFill/>
        </p:spPr>
        <p:txBody>
          <a:bodyPr wrap="square" rtlCol="0">
            <a:spAutoFit/>
          </a:bodyPr>
          <a:lstStyle/>
          <a:p>
            <a:pPr marL="346075" lvl="0" indent="-346075">
              <a:buFont typeface="Arial" pitchFamily="34" charset="0"/>
              <a:buChar char="•"/>
            </a:pPr>
            <a:r>
              <a:rPr lang="en-US" sz="2800" dirty="0" smtClean="0">
                <a:latin typeface="Calibri" pitchFamily="34" charset="0"/>
              </a:rPr>
              <a:t>Currency value of all </a:t>
            </a:r>
            <a:r>
              <a:rPr lang="en-US" sz="2800" b="1" dirty="0" smtClean="0">
                <a:latin typeface="Calibri" pitchFamily="34" charset="0"/>
              </a:rPr>
              <a:t>final</a:t>
            </a:r>
            <a:r>
              <a:rPr lang="en-US" sz="2800" dirty="0" smtClean="0">
                <a:latin typeface="Calibri" pitchFamily="34" charset="0"/>
              </a:rPr>
              <a:t> goods and services produced within a country in a given period</a:t>
            </a:r>
          </a:p>
          <a:p>
            <a:pPr marL="346075" lvl="0" indent="-346075">
              <a:buFont typeface="Arial" pitchFamily="34" charset="0"/>
              <a:buChar char="•"/>
            </a:pPr>
            <a:r>
              <a:rPr lang="en-US" sz="2800" dirty="0" smtClean="0">
                <a:latin typeface="Calibri" pitchFamily="34" charset="0"/>
              </a:rPr>
              <a:t>Total income of a nation</a:t>
            </a:r>
          </a:p>
          <a:p>
            <a:pPr marL="346075" lvl="0" indent="-346075">
              <a:buFont typeface="Arial" pitchFamily="34" charset="0"/>
              <a:buChar char="•"/>
            </a:pPr>
            <a:r>
              <a:rPr lang="en-US" sz="2800" dirty="0" smtClean="0">
                <a:latin typeface="Calibri" pitchFamily="34" charset="0"/>
              </a:rPr>
              <a:t>Measure of nation’s economic well-being</a:t>
            </a:r>
          </a:p>
          <a:p>
            <a:pPr marL="346075" lvl="0" indent="-346075">
              <a:buFont typeface="Arial" pitchFamily="34" charset="0"/>
              <a:buChar char="•"/>
            </a:pPr>
            <a:r>
              <a:rPr lang="en-US" sz="2800" dirty="0" smtClean="0">
                <a:latin typeface="Calibri" pitchFamily="34" charset="0"/>
              </a:rPr>
              <a:t>Measure of a nation’s economic growth from one period to the next</a:t>
            </a:r>
          </a:p>
          <a:p>
            <a:pPr marL="346075" lvl="0" indent="-346075">
              <a:buFont typeface="Arial" pitchFamily="34" charset="0"/>
              <a:buChar char="•"/>
            </a:pPr>
            <a:r>
              <a:rPr lang="en-US" sz="2800" dirty="0" smtClean="0">
                <a:latin typeface="Calibri" pitchFamily="34" charset="0"/>
              </a:rPr>
              <a:t>Most commonly calculated via expenditures</a:t>
            </a:r>
            <a:endParaRPr lang="en-US" sz="3200" dirty="0" smtClean="0">
              <a:latin typeface="Calibri" pitchFamily="34" charset="0"/>
            </a:endParaRPr>
          </a:p>
          <a:p>
            <a:pPr lvl="0"/>
            <a:endParaRPr lang="en-US" sz="3200" dirty="0">
              <a:latin typeface="Calibri" pitchFamily="34" charset="0"/>
            </a:endParaRPr>
          </a:p>
        </p:txBody>
      </p:sp>
      <p:sp>
        <p:nvSpPr>
          <p:cNvPr id="6" name="Footer Placeholder 5"/>
          <p:cNvSpPr>
            <a:spLocks noGrp="1"/>
          </p:cNvSpPr>
          <p:nvPr>
            <p:ph type="ftr" sz="quarter" idx="10"/>
          </p:nvPr>
        </p:nvSpPr>
        <p:spPr>
          <a:xfrm>
            <a:off x="241126" y="6591822"/>
            <a:ext cx="8686800" cy="152400"/>
          </a:xfrm>
        </p:spPr>
        <p:txBody>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b="1" dirty="0" smtClean="0">
                <a:solidFill>
                  <a:srgbClr val="193E2A"/>
                </a:solidFill>
                <a:latin typeface="Calibri" pitchFamily="34" charset="0"/>
                <a:ea typeface="+mj-ea"/>
                <a:cs typeface="+mj-cs"/>
              </a:rPr>
              <a:t>Consumption (C)</a:t>
            </a:r>
            <a:endParaRPr lang="en-US" sz="2800" b="1" dirty="0">
              <a:solidFill>
                <a:srgbClr val="193E2A"/>
              </a:solidFill>
              <a:latin typeface="Calibri" pitchFamily="34" charset="0"/>
              <a:ea typeface="+mj-ea"/>
              <a:cs typeface="+mj-cs"/>
            </a:endParaRPr>
          </a:p>
        </p:txBody>
      </p:sp>
      <p:sp>
        <p:nvSpPr>
          <p:cNvPr id="4" name="TextBox 3"/>
          <p:cNvSpPr txBox="1"/>
          <p:nvPr/>
        </p:nvSpPr>
        <p:spPr>
          <a:xfrm>
            <a:off x="228600" y="1371600"/>
            <a:ext cx="8915400" cy="3939540"/>
          </a:xfrm>
          <a:prstGeom prst="rect">
            <a:avLst/>
          </a:prstGeom>
          <a:noFill/>
        </p:spPr>
        <p:txBody>
          <a:bodyPr wrap="square" rtlCol="0">
            <a:spAutoFit/>
          </a:bodyPr>
          <a:lstStyle/>
          <a:p>
            <a:pPr lvl="0">
              <a:spcAft>
                <a:spcPts val="1200"/>
              </a:spcAft>
              <a:tabLst>
                <a:tab pos="346075" algn="l"/>
              </a:tabLst>
            </a:pPr>
            <a:r>
              <a:rPr lang="en-US" sz="2800" dirty="0" smtClean="0">
                <a:latin typeface="Calibri" pitchFamily="34" charset="0"/>
              </a:rPr>
              <a:t>$ amount of goods and services purchased by household</a:t>
            </a:r>
            <a:r>
              <a:rPr lang="en-US" sz="2800" dirty="0" smtClean="0">
                <a:latin typeface="Arial"/>
                <a:cs typeface="Arial"/>
              </a:rPr>
              <a:t>—</a:t>
            </a:r>
            <a:r>
              <a:rPr lang="en-US" sz="2800" b="1" dirty="0" smtClean="0">
                <a:latin typeface="Calibri" pitchFamily="34" charset="0"/>
              </a:rPr>
              <a:t>only</a:t>
            </a:r>
            <a:r>
              <a:rPr lang="en-US" sz="2800" dirty="0" smtClean="0">
                <a:latin typeface="Calibri" pitchFamily="34" charset="0"/>
              </a:rPr>
              <a:t> counts goods produced in the current year</a:t>
            </a:r>
          </a:p>
          <a:p>
            <a:pPr marL="0" lvl="1">
              <a:tabLst>
                <a:tab pos="346075" algn="l"/>
              </a:tabLst>
            </a:pPr>
            <a:r>
              <a:rPr lang="en-US" sz="2800" b="1" i="1" dirty="0" smtClean="0">
                <a:latin typeface="Calibri" pitchFamily="34" charset="0"/>
              </a:rPr>
              <a:t>Examples:</a:t>
            </a:r>
            <a:r>
              <a:rPr lang="en-US" sz="2800" dirty="0" smtClean="0">
                <a:latin typeface="Calibri" pitchFamily="34" charset="0"/>
              </a:rPr>
              <a:t>  Food purchases, vacations, haircuts, clothing, movies, etc</a:t>
            </a:r>
          </a:p>
          <a:p>
            <a:pPr lvl="0"/>
            <a:endParaRPr lang="en-US" sz="3200" dirty="0" smtClean="0">
              <a:latin typeface="Calibri" pitchFamily="34" charset="0"/>
            </a:endParaRPr>
          </a:p>
          <a:p>
            <a:pPr lvl="0"/>
            <a:r>
              <a:rPr lang="en-US" sz="3200" dirty="0" smtClean="0">
                <a:latin typeface="Calibri" pitchFamily="34" charset="0"/>
              </a:rPr>
              <a:t/>
            </a:r>
            <a:br>
              <a:rPr lang="en-US" sz="3200" dirty="0" smtClean="0">
                <a:latin typeface="Calibri" pitchFamily="34" charset="0"/>
              </a:rPr>
            </a:br>
            <a:endParaRPr lang="en-US" sz="3200" dirty="0" smtClean="0">
              <a:latin typeface="Calibri" pitchFamily="34" charset="0"/>
            </a:endParaRPr>
          </a:p>
          <a:p>
            <a:pPr lvl="0"/>
            <a:endParaRPr lang="en-US" sz="3200" dirty="0">
              <a:latin typeface="Calibri" pitchFamily="34" charset="0"/>
            </a:endParaRPr>
          </a:p>
        </p:txBody>
      </p:sp>
      <p:pic>
        <p:nvPicPr>
          <p:cNvPr id="6" name="Picture 5" descr="fast-food"/>
          <p:cNvPicPr>
            <a:picLocks noChangeAspect="1" noChangeArrowheads="1"/>
          </p:cNvPicPr>
          <p:nvPr/>
        </p:nvPicPr>
        <p:blipFill>
          <a:blip r:embed="rId3" cstate="print"/>
          <a:srcRect/>
          <a:stretch>
            <a:fillRect/>
          </a:stretch>
        </p:blipFill>
        <p:spPr bwMode="auto">
          <a:xfrm>
            <a:off x="304800" y="3581400"/>
            <a:ext cx="1616075" cy="1905000"/>
          </a:xfrm>
          <a:prstGeom prst="rect">
            <a:avLst/>
          </a:prstGeom>
          <a:noFill/>
          <a:ln w="9525">
            <a:noFill/>
            <a:miter lim="800000"/>
            <a:headEnd/>
            <a:tailEnd/>
          </a:ln>
        </p:spPr>
      </p:pic>
      <p:pic>
        <p:nvPicPr>
          <p:cNvPr id="7" name="Picture 7" descr="40_clothing"/>
          <p:cNvPicPr>
            <a:picLocks noChangeAspect="1" noChangeArrowheads="1"/>
          </p:cNvPicPr>
          <p:nvPr/>
        </p:nvPicPr>
        <p:blipFill>
          <a:blip r:embed="rId4" cstate="print"/>
          <a:srcRect/>
          <a:stretch>
            <a:fillRect/>
          </a:stretch>
        </p:blipFill>
        <p:spPr bwMode="auto">
          <a:xfrm>
            <a:off x="6248400" y="4800600"/>
            <a:ext cx="2667000" cy="16256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4114800" y="2971800"/>
            <a:ext cx="2400300" cy="1905000"/>
          </a:xfrm>
          <a:prstGeom prst="rect">
            <a:avLst/>
          </a:prstGeom>
          <a:noFill/>
          <a:ln w="9525">
            <a:noFill/>
            <a:miter lim="800000"/>
            <a:headEnd/>
            <a:tailEnd/>
          </a:ln>
        </p:spPr>
      </p:pic>
      <p:pic>
        <p:nvPicPr>
          <p:cNvPr id="8" name="Picture 9" descr="kauai-luxury-vacation-rental"/>
          <p:cNvPicPr>
            <a:picLocks noChangeAspect="1" noChangeArrowheads="1"/>
          </p:cNvPicPr>
          <p:nvPr/>
        </p:nvPicPr>
        <p:blipFill>
          <a:blip r:embed="rId6" cstate="print"/>
          <a:srcRect/>
          <a:stretch>
            <a:fillRect/>
          </a:stretch>
        </p:blipFill>
        <p:spPr bwMode="auto">
          <a:xfrm>
            <a:off x="1981200" y="4648200"/>
            <a:ext cx="3657600" cy="1905000"/>
          </a:xfrm>
          <a:prstGeom prst="rect">
            <a:avLst/>
          </a:prstGeom>
          <a:noFill/>
          <a:ln w="9525">
            <a:noFill/>
            <a:miter lim="800000"/>
            <a:headEnd/>
            <a:tailEnd/>
          </a:ln>
        </p:spPr>
      </p:pic>
      <p:sp>
        <p:nvSpPr>
          <p:cNvPr id="11" name="Footer Placeholder 10"/>
          <p:cNvSpPr>
            <a:spLocks noGrp="1"/>
          </p:cNvSpPr>
          <p:nvPr>
            <p:ph type="ftr" sz="quarter" idx="10"/>
          </p:nvPr>
        </p:nvSpPr>
        <p:spPr>
          <a:xfrm>
            <a:off x="241126" y="6591822"/>
            <a:ext cx="8686800" cy="152400"/>
          </a:xfrm>
        </p:spPr>
        <p:txBody>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b="1" dirty="0" smtClean="0">
                <a:solidFill>
                  <a:srgbClr val="193E2A"/>
                </a:solidFill>
                <a:latin typeface="Calibri" pitchFamily="34" charset="0"/>
                <a:cs typeface="Arial" pitchFamily="34" charset="0"/>
              </a:rPr>
              <a:t>Investment (I)</a:t>
            </a:r>
            <a:endParaRPr lang="en-US" sz="2800" b="1" dirty="0">
              <a:solidFill>
                <a:srgbClr val="193E2A"/>
              </a:solidFill>
              <a:latin typeface="Calibri" pitchFamily="34" charset="0"/>
              <a:cs typeface="Arial" pitchFamily="34" charset="0"/>
            </a:endParaRPr>
          </a:p>
        </p:txBody>
      </p:sp>
      <p:sp>
        <p:nvSpPr>
          <p:cNvPr id="4" name="TextBox 3"/>
          <p:cNvSpPr txBox="1"/>
          <p:nvPr/>
        </p:nvSpPr>
        <p:spPr>
          <a:xfrm>
            <a:off x="228600" y="1371600"/>
            <a:ext cx="8915400" cy="4216539"/>
          </a:xfrm>
          <a:prstGeom prst="rect">
            <a:avLst/>
          </a:prstGeom>
          <a:noFill/>
        </p:spPr>
        <p:txBody>
          <a:bodyPr wrap="square" rtlCol="0">
            <a:spAutoFit/>
          </a:bodyPr>
          <a:lstStyle/>
          <a:p>
            <a:pPr marL="346075" lvl="0" indent="-346075">
              <a:buFont typeface="Arial" pitchFamily="34" charset="0"/>
              <a:buChar char="•"/>
              <a:tabLst>
                <a:tab pos="469900" algn="l"/>
              </a:tabLst>
            </a:pPr>
            <a:r>
              <a:rPr lang="en-US" sz="2800" dirty="0" smtClean="0">
                <a:latin typeface="Calibri" pitchFamily="34" charset="0"/>
              </a:rPr>
              <a:t>$ amount spent by business on productive resources</a:t>
            </a:r>
          </a:p>
          <a:p>
            <a:pPr marL="346075" lvl="0" indent="-346075">
              <a:buFont typeface="Arial" pitchFamily="34" charset="0"/>
              <a:buChar char="•"/>
              <a:tabLst>
                <a:tab pos="469900" algn="l"/>
              </a:tabLst>
            </a:pPr>
            <a:r>
              <a:rPr lang="en-US" sz="2800" dirty="0" smtClean="0">
                <a:latin typeface="Calibri" pitchFamily="34" charset="0"/>
              </a:rPr>
              <a:t>Purchases of </a:t>
            </a:r>
            <a:r>
              <a:rPr lang="en-US" sz="2800" b="1" dirty="0" smtClean="0">
                <a:latin typeface="Calibri" pitchFamily="34" charset="0"/>
              </a:rPr>
              <a:t>new homes</a:t>
            </a:r>
            <a:r>
              <a:rPr lang="en-US" sz="2800" dirty="0" smtClean="0">
                <a:latin typeface="Calibri" pitchFamily="34" charset="0"/>
              </a:rPr>
              <a:t> by consumers!</a:t>
            </a:r>
          </a:p>
          <a:p>
            <a:pPr marL="346075" lvl="0" indent="-346075">
              <a:buFont typeface="Arial" pitchFamily="34" charset="0"/>
              <a:buChar char="•"/>
              <a:tabLst>
                <a:tab pos="469900" algn="l"/>
              </a:tabLst>
            </a:pPr>
            <a:r>
              <a:rPr lang="en-US" sz="2800" dirty="0" smtClean="0">
                <a:latin typeface="Calibri" pitchFamily="34" charset="0"/>
              </a:rPr>
              <a:t>New machines, new factories, research</a:t>
            </a:r>
          </a:p>
          <a:p>
            <a:pPr marL="346075" lvl="0" indent="-346075">
              <a:buFont typeface="Arial" pitchFamily="34" charset="0"/>
              <a:buChar char="•"/>
              <a:tabLst>
                <a:tab pos="469900" algn="l"/>
              </a:tabLst>
            </a:pPr>
            <a:r>
              <a:rPr lang="en-US" sz="2800" dirty="0" smtClean="0">
                <a:latin typeface="Calibri" pitchFamily="34" charset="0"/>
              </a:rPr>
              <a:t>Increase in inventories also counts</a:t>
            </a:r>
          </a:p>
          <a:p>
            <a:pPr marL="346075" indent="-346075">
              <a:buFont typeface="Arial" pitchFamily="34" charset="0"/>
              <a:buChar char="•"/>
              <a:tabLst>
                <a:tab pos="457200" algn="l"/>
              </a:tabLst>
            </a:pPr>
            <a:endParaRPr lang="en-US" sz="2800" dirty="0" smtClean="0">
              <a:latin typeface="Calibri" pitchFamily="34" charset="0"/>
            </a:endParaRPr>
          </a:p>
          <a:p>
            <a:pPr lvl="0"/>
            <a:endParaRPr lang="en-US" sz="3200" dirty="0" smtClean="0">
              <a:latin typeface="Calibri" pitchFamily="34" charset="0"/>
            </a:endParaRPr>
          </a:p>
          <a:p>
            <a:pPr lvl="0"/>
            <a:r>
              <a:rPr lang="en-US" sz="3200" dirty="0" smtClean="0">
                <a:latin typeface="Calibri" pitchFamily="34" charset="0"/>
              </a:rPr>
              <a:t/>
            </a:r>
            <a:br>
              <a:rPr lang="en-US" sz="3200" dirty="0" smtClean="0">
                <a:latin typeface="Calibri" pitchFamily="34" charset="0"/>
              </a:rPr>
            </a:br>
            <a:endParaRPr lang="en-US" sz="3200" dirty="0" smtClean="0">
              <a:latin typeface="Calibri" pitchFamily="34" charset="0"/>
            </a:endParaRPr>
          </a:p>
          <a:p>
            <a:pPr lvl="0"/>
            <a:endParaRPr lang="en-US" sz="3200" dirty="0">
              <a:latin typeface="Calibri" pitchFamily="34" charset="0"/>
            </a:endParaRPr>
          </a:p>
        </p:txBody>
      </p:sp>
      <p:pic>
        <p:nvPicPr>
          <p:cNvPr id="5" name="Picture 5" descr="Nail_Making_Machines"/>
          <p:cNvPicPr>
            <a:picLocks noChangeAspect="1" noChangeArrowheads="1"/>
          </p:cNvPicPr>
          <p:nvPr/>
        </p:nvPicPr>
        <p:blipFill>
          <a:blip r:embed="rId3" cstate="print"/>
          <a:srcRect/>
          <a:stretch>
            <a:fillRect/>
          </a:stretch>
        </p:blipFill>
        <p:spPr bwMode="auto">
          <a:xfrm>
            <a:off x="0" y="3048000"/>
            <a:ext cx="2163763" cy="1858963"/>
          </a:xfrm>
          <a:prstGeom prst="rect">
            <a:avLst/>
          </a:prstGeom>
          <a:noFill/>
          <a:ln w="9525">
            <a:noFill/>
            <a:miter lim="800000"/>
            <a:headEnd/>
            <a:tailEnd/>
          </a:ln>
        </p:spPr>
      </p:pic>
      <p:pic>
        <p:nvPicPr>
          <p:cNvPr id="6" name="Picture 7" descr="heinz-ketchup-factory"/>
          <p:cNvPicPr>
            <a:picLocks noChangeAspect="1" noChangeArrowheads="1"/>
          </p:cNvPicPr>
          <p:nvPr/>
        </p:nvPicPr>
        <p:blipFill>
          <a:blip r:embed="rId4" cstate="print"/>
          <a:srcRect l="16667" t="6250" b="7813"/>
          <a:stretch>
            <a:fillRect/>
          </a:stretch>
        </p:blipFill>
        <p:spPr bwMode="auto">
          <a:xfrm>
            <a:off x="2286000" y="3443288"/>
            <a:ext cx="1995488" cy="1371600"/>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5075238" y="3492500"/>
            <a:ext cx="2609850" cy="1752600"/>
          </a:xfrm>
          <a:prstGeom prst="rect">
            <a:avLst/>
          </a:prstGeom>
          <a:noFill/>
          <a:ln w="9525">
            <a:noFill/>
            <a:miter lim="800000"/>
            <a:headEnd/>
            <a:tailEnd/>
          </a:ln>
        </p:spPr>
      </p:pic>
      <p:pic>
        <p:nvPicPr>
          <p:cNvPr id="8" name="Picture 2"/>
          <p:cNvPicPr>
            <a:picLocks noChangeAspect="1" noChangeArrowheads="1"/>
          </p:cNvPicPr>
          <p:nvPr/>
        </p:nvPicPr>
        <p:blipFill>
          <a:blip r:embed="rId6" cstate="print"/>
          <a:srcRect/>
          <a:stretch>
            <a:fillRect/>
          </a:stretch>
        </p:blipFill>
        <p:spPr bwMode="auto">
          <a:xfrm>
            <a:off x="6400800" y="2905125"/>
            <a:ext cx="2581275" cy="1771650"/>
          </a:xfrm>
          <a:prstGeom prst="rect">
            <a:avLst/>
          </a:prstGeom>
          <a:noFill/>
          <a:ln w="9525">
            <a:noFill/>
            <a:miter lim="800000"/>
            <a:headEnd/>
            <a:tailEnd/>
          </a:ln>
        </p:spPr>
      </p:pic>
      <p:pic>
        <p:nvPicPr>
          <p:cNvPr id="9" name="Picture 4"/>
          <p:cNvPicPr>
            <a:picLocks noChangeAspect="1" noChangeArrowheads="1"/>
          </p:cNvPicPr>
          <p:nvPr/>
        </p:nvPicPr>
        <p:blipFill>
          <a:blip r:embed="rId7" cstate="print"/>
          <a:srcRect/>
          <a:stretch>
            <a:fillRect/>
          </a:stretch>
        </p:blipFill>
        <p:spPr bwMode="auto">
          <a:xfrm>
            <a:off x="2755900" y="4718050"/>
            <a:ext cx="2466975" cy="1847850"/>
          </a:xfrm>
          <a:prstGeom prst="rect">
            <a:avLst/>
          </a:prstGeom>
          <a:noFill/>
          <a:ln w="9525">
            <a:noFill/>
            <a:miter lim="800000"/>
            <a:headEnd/>
            <a:tailEnd/>
          </a:ln>
        </p:spPr>
      </p:pic>
      <p:pic>
        <p:nvPicPr>
          <p:cNvPr id="10" name="Picture 3"/>
          <p:cNvPicPr>
            <a:picLocks noChangeAspect="1" noChangeArrowheads="1"/>
          </p:cNvPicPr>
          <p:nvPr/>
        </p:nvPicPr>
        <p:blipFill>
          <a:blip r:embed="rId8" cstate="print"/>
          <a:srcRect/>
          <a:stretch>
            <a:fillRect/>
          </a:stretch>
        </p:blipFill>
        <p:spPr bwMode="auto">
          <a:xfrm>
            <a:off x="5867400" y="4664075"/>
            <a:ext cx="2514600" cy="1819275"/>
          </a:xfrm>
          <a:prstGeom prst="rect">
            <a:avLst/>
          </a:prstGeom>
          <a:noFill/>
          <a:ln w="9525">
            <a:noFill/>
            <a:miter lim="800000"/>
            <a:headEnd/>
            <a:tailEnd/>
          </a:ln>
        </p:spPr>
      </p:pic>
      <p:pic>
        <p:nvPicPr>
          <p:cNvPr id="11" name="Picture 9" descr="Exoskeleton_1_DOF"/>
          <p:cNvPicPr>
            <a:picLocks noChangeAspect="1" noChangeArrowheads="1"/>
          </p:cNvPicPr>
          <p:nvPr/>
        </p:nvPicPr>
        <p:blipFill>
          <a:blip r:embed="rId9" cstate="print"/>
          <a:srcRect/>
          <a:stretch>
            <a:fillRect/>
          </a:stretch>
        </p:blipFill>
        <p:spPr bwMode="auto">
          <a:xfrm>
            <a:off x="685800" y="4676775"/>
            <a:ext cx="2273300" cy="1931988"/>
          </a:xfrm>
          <a:prstGeom prst="rect">
            <a:avLst/>
          </a:prstGeom>
          <a:noFill/>
          <a:ln w="9525">
            <a:noFill/>
            <a:miter lim="800000"/>
            <a:headEnd/>
            <a:tailEnd/>
          </a:ln>
        </p:spPr>
      </p:pic>
      <p:sp>
        <p:nvSpPr>
          <p:cNvPr id="13" name="Footer Placeholder 12"/>
          <p:cNvSpPr>
            <a:spLocks noGrp="1"/>
          </p:cNvSpPr>
          <p:nvPr>
            <p:ph type="ftr" sz="quarter" idx="10"/>
          </p:nvPr>
        </p:nvSpPr>
        <p:spPr>
          <a:xfrm>
            <a:off x="252086" y="6591822"/>
            <a:ext cx="8686800" cy="152400"/>
          </a:xfrm>
        </p:spPr>
        <p:txBody>
          <a:bodyPr/>
          <a:lstStyle/>
          <a:p>
            <a:r>
              <a:rPr lang="en-US" dirty="0" smtClean="0"/>
              <a:t>4</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b="1" dirty="0" smtClean="0">
                <a:solidFill>
                  <a:srgbClr val="193E2A"/>
                </a:solidFill>
                <a:latin typeface="Calibri" pitchFamily="34" charset="0"/>
                <a:cs typeface="Arial" pitchFamily="34" charset="0"/>
              </a:rPr>
              <a:t>Government Spending (G)</a:t>
            </a:r>
            <a:endParaRPr lang="en-US" sz="2800" b="1" dirty="0">
              <a:solidFill>
                <a:srgbClr val="193E2A"/>
              </a:solidFill>
              <a:latin typeface="Calibri" pitchFamily="34" charset="0"/>
              <a:cs typeface="Arial" pitchFamily="34" charset="0"/>
            </a:endParaRPr>
          </a:p>
        </p:txBody>
      </p:sp>
      <p:sp>
        <p:nvSpPr>
          <p:cNvPr id="4" name="TextBox 3"/>
          <p:cNvSpPr txBox="1"/>
          <p:nvPr/>
        </p:nvSpPr>
        <p:spPr>
          <a:xfrm>
            <a:off x="228600" y="1295400"/>
            <a:ext cx="8686800" cy="3939540"/>
          </a:xfrm>
          <a:prstGeom prst="rect">
            <a:avLst/>
          </a:prstGeom>
          <a:noFill/>
        </p:spPr>
        <p:txBody>
          <a:bodyPr wrap="square" rtlCol="0">
            <a:spAutoFit/>
          </a:bodyPr>
          <a:lstStyle/>
          <a:p>
            <a:pPr>
              <a:spcAft>
                <a:spcPts val="1200"/>
              </a:spcAft>
              <a:tabLst>
                <a:tab pos="469900" algn="l"/>
              </a:tabLst>
            </a:pPr>
            <a:r>
              <a:rPr lang="en-US" sz="2800" dirty="0" smtClean="0">
                <a:latin typeface="Calibri" pitchFamily="34" charset="0"/>
              </a:rPr>
              <a:t>$ amount spent on federal, state, and local government-provided services</a:t>
            </a:r>
          </a:p>
          <a:p>
            <a:pPr>
              <a:tabLst>
                <a:tab pos="469900" algn="l"/>
              </a:tabLst>
            </a:pPr>
            <a:r>
              <a:rPr lang="en-US" sz="2800" b="1" i="1" dirty="0" smtClean="0">
                <a:latin typeface="Calibri" pitchFamily="34" charset="0"/>
              </a:rPr>
              <a:t>Example:</a:t>
            </a:r>
            <a:r>
              <a:rPr lang="en-US" sz="2800" dirty="0" smtClean="0">
                <a:latin typeface="Calibri" pitchFamily="34" charset="0"/>
              </a:rPr>
              <a:t> Roads, education, military, parks, public libraries, etc.</a:t>
            </a:r>
          </a:p>
          <a:p>
            <a:pPr lvl="0"/>
            <a:endParaRPr lang="en-US" sz="3200" dirty="0" smtClean="0">
              <a:latin typeface="Calibri" pitchFamily="34" charset="0"/>
            </a:endParaRPr>
          </a:p>
          <a:p>
            <a:pPr lvl="0"/>
            <a:r>
              <a:rPr lang="en-US" sz="3200" dirty="0" smtClean="0">
                <a:latin typeface="Calibri" pitchFamily="34" charset="0"/>
              </a:rPr>
              <a:t/>
            </a:r>
            <a:br>
              <a:rPr lang="en-US" sz="3200" dirty="0" smtClean="0">
                <a:latin typeface="Calibri" pitchFamily="34" charset="0"/>
              </a:rPr>
            </a:br>
            <a:endParaRPr lang="en-US" sz="3200" dirty="0" smtClean="0">
              <a:latin typeface="Calibri" pitchFamily="34" charset="0"/>
            </a:endParaRPr>
          </a:p>
          <a:p>
            <a:pPr lvl="0"/>
            <a:endParaRPr lang="en-US" sz="3200" dirty="0">
              <a:latin typeface="Calibri" pitchFamily="34" charset="0"/>
            </a:endParaRPr>
          </a:p>
        </p:txBody>
      </p:sp>
      <p:pic>
        <p:nvPicPr>
          <p:cNvPr id="7" name="Picture 6"/>
          <p:cNvPicPr>
            <a:picLocks noChangeAspect="1" noChangeArrowheads="1"/>
          </p:cNvPicPr>
          <p:nvPr/>
        </p:nvPicPr>
        <p:blipFill>
          <a:blip r:embed="rId3" cstate="print"/>
          <a:srcRect l="3125" t="16667" r="11719" b="32292"/>
          <a:stretch>
            <a:fillRect/>
          </a:stretch>
        </p:blipFill>
        <p:spPr bwMode="auto">
          <a:xfrm>
            <a:off x="4876800" y="3352800"/>
            <a:ext cx="4068986" cy="1828800"/>
          </a:xfrm>
          <a:prstGeom prst="rect">
            <a:avLst/>
          </a:prstGeom>
          <a:noFill/>
          <a:ln w="9525">
            <a:noFill/>
            <a:miter lim="800000"/>
            <a:headEnd/>
            <a:tailEnd/>
          </a:ln>
        </p:spPr>
      </p:pic>
      <p:pic>
        <p:nvPicPr>
          <p:cNvPr id="5" name="Picture 8" descr="us-military-seals"/>
          <p:cNvPicPr>
            <a:picLocks noChangeAspect="1" noChangeArrowheads="1"/>
          </p:cNvPicPr>
          <p:nvPr/>
        </p:nvPicPr>
        <p:blipFill>
          <a:blip r:embed="rId4" cstate="print"/>
          <a:srcRect/>
          <a:stretch>
            <a:fillRect/>
          </a:stretch>
        </p:blipFill>
        <p:spPr bwMode="auto">
          <a:xfrm>
            <a:off x="2057400" y="4648200"/>
            <a:ext cx="5029200" cy="1885950"/>
          </a:xfrm>
          <a:prstGeom prst="rect">
            <a:avLst/>
          </a:prstGeom>
          <a:noFill/>
          <a:ln w="9525">
            <a:noFill/>
            <a:miter lim="800000"/>
            <a:headEnd/>
            <a:tailEnd/>
          </a:ln>
        </p:spPr>
      </p:pic>
      <p:pic>
        <p:nvPicPr>
          <p:cNvPr id="6" name="Picture 5" descr="SpaghettiJunction"/>
          <p:cNvPicPr>
            <a:picLocks noChangeAspect="1" noChangeArrowheads="1"/>
          </p:cNvPicPr>
          <p:nvPr/>
        </p:nvPicPr>
        <p:blipFill>
          <a:blip r:embed="rId5" cstate="print"/>
          <a:srcRect/>
          <a:stretch>
            <a:fillRect/>
          </a:stretch>
        </p:blipFill>
        <p:spPr bwMode="auto">
          <a:xfrm>
            <a:off x="152400" y="3352800"/>
            <a:ext cx="2362200" cy="1775587"/>
          </a:xfrm>
          <a:prstGeom prst="rect">
            <a:avLst/>
          </a:prstGeom>
          <a:noFill/>
          <a:ln w="9525">
            <a:noFill/>
            <a:miter lim="800000"/>
            <a:headEnd/>
            <a:tailEnd/>
          </a:ln>
        </p:spPr>
      </p:pic>
      <p:sp>
        <p:nvSpPr>
          <p:cNvPr id="9" name="Footer Placeholder 8"/>
          <p:cNvSpPr>
            <a:spLocks noGrp="1"/>
          </p:cNvSpPr>
          <p:nvPr>
            <p:ph type="ftr" sz="quarter" idx="10"/>
          </p:nvPr>
        </p:nvSpPr>
        <p:spPr>
          <a:xfrm>
            <a:off x="250520" y="6604348"/>
            <a:ext cx="8686800" cy="152400"/>
          </a:xfrm>
        </p:spPr>
        <p:txBody>
          <a:bodyPr/>
          <a:lstStyle/>
          <a:p>
            <a:r>
              <a:rPr lang="en-US" dirty="0" smtClean="0"/>
              <a:t>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8780"/>
            <a:ext cx="9144000" cy="523220"/>
          </a:xfrm>
          <a:prstGeom prst="rect">
            <a:avLst/>
          </a:prstGeom>
          <a:noFill/>
        </p:spPr>
        <p:txBody>
          <a:bodyPr wrap="square" rtlCol="0">
            <a:spAutoFit/>
          </a:bodyPr>
          <a:lstStyle/>
          <a:p>
            <a:pPr algn="ctr"/>
            <a:r>
              <a:rPr lang="en-US" sz="2800" b="1" dirty="0" smtClean="0">
                <a:solidFill>
                  <a:srgbClr val="193E2A"/>
                </a:solidFill>
                <a:latin typeface="Calibri" pitchFamily="34" charset="0"/>
                <a:cs typeface="Arial" pitchFamily="34" charset="0"/>
              </a:rPr>
              <a:t>Net Exports (M-X)</a:t>
            </a:r>
            <a:endParaRPr lang="en-US" sz="2800" b="1" dirty="0">
              <a:solidFill>
                <a:srgbClr val="193E2A"/>
              </a:solidFill>
              <a:latin typeface="Calibri" pitchFamily="34" charset="0"/>
              <a:cs typeface="Arial" pitchFamily="34" charset="0"/>
            </a:endParaRPr>
          </a:p>
        </p:txBody>
      </p:sp>
      <p:sp>
        <p:nvSpPr>
          <p:cNvPr id="5" name="Rectangle 4"/>
          <p:cNvSpPr/>
          <p:nvPr/>
        </p:nvSpPr>
        <p:spPr>
          <a:xfrm>
            <a:off x="685800" y="1447800"/>
            <a:ext cx="7467600" cy="4401205"/>
          </a:xfrm>
          <a:prstGeom prst="rect">
            <a:avLst/>
          </a:prstGeom>
        </p:spPr>
        <p:txBody>
          <a:bodyPr wrap="square">
            <a:spAutoFit/>
          </a:bodyPr>
          <a:lstStyle/>
          <a:p>
            <a:pPr marL="346075" indent="-346075">
              <a:buFont typeface="Arial" pitchFamily="34" charset="0"/>
              <a:buChar char="•"/>
            </a:pPr>
            <a:r>
              <a:rPr lang="en-US" sz="2800" dirty="0" smtClean="0">
                <a:latin typeface="Calibri" pitchFamily="34" charset="0"/>
              </a:rPr>
              <a:t>Exports = Goods we ship to other countries</a:t>
            </a:r>
          </a:p>
          <a:p>
            <a:pPr marL="346075" indent="-346075">
              <a:buFont typeface="Arial" pitchFamily="34" charset="0"/>
              <a:buChar char="•"/>
            </a:pPr>
            <a:endParaRPr lang="en-US" sz="2800" dirty="0" smtClean="0">
              <a:latin typeface="Calibri" pitchFamily="34" charset="0"/>
            </a:endParaRPr>
          </a:p>
          <a:p>
            <a:pPr marL="346075" indent="-346075">
              <a:buFont typeface="Arial" pitchFamily="34" charset="0"/>
              <a:buChar char="•"/>
            </a:pPr>
            <a:endParaRPr lang="en-US" sz="2800" dirty="0" smtClean="0">
              <a:latin typeface="Calibri" pitchFamily="34" charset="0"/>
            </a:endParaRPr>
          </a:p>
          <a:p>
            <a:pPr marL="346075" indent="-346075">
              <a:buFont typeface="Arial" pitchFamily="34" charset="0"/>
              <a:buChar char="•"/>
            </a:pPr>
            <a:endParaRPr lang="en-US" sz="2800" dirty="0" smtClean="0">
              <a:latin typeface="Calibri" pitchFamily="34" charset="0"/>
            </a:endParaRPr>
          </a:p>
          <a:p>
            <a:pPr marL="346075" indent="-346075">
              <a:buFont typeface="Arial" pitchFamily="34" charset="0"/>
              <a:buChar char="•"/>
            </a:pPr>
            <a:r>
              <a:rPr lang="en-US" sz="2800" dirty="0" smtClean="0">
                <a:latin typeface="Calibri" pitchFamily="34" charset="0"/>
              </a:rPr>
              <a:t>Imports = Goods we bring in from other countries</a:t>
            </a:r>
          </a:p>
          <a:p>
            <a:pPr marL="346075" indent="-346075">
              <a:buFont typeface="Arial" pitchFamily="34" charset="0"/>
              <a:buChar char="•"/>
            </a:pPr>
            <a:endParaRPr lang="en-US" sz="2800" dirty="0" smtClean="0">
              <a:latin typeface="Calibri" pitchFamily="34" charset="0"/>
            </a:endParaRPr>
          </a:p>
          <a:p>
            <a:pPr marL="346075" indent="-346075">
              <a:buFont typeface="Arial" pitchFamily="34" charset="0"/>
              <a:buChar char="•"/>
            </a:pPr>
            <a:endParaRPr lang="en-US" sz="2800" dirty="0" smtClean="0">
              <a:latin typeface="Calibri" pitchFamily="34" charset="0"/>
            </a:endParaRPr>
          </a:p>
          <a:p>
            <a:pPr marL="346075" indent="-346075">
              <a:buFont typeface="Arial" pitchFamily="34" charset="0"/>
              <a:buChar char="•"/>
            </a:pPr>
            <a:endParaRPr lang="en-US" sz="2800" dirty="0" smtClean="0">
              <a:latin typeface="Calibri" pitchFamily="34" charset="0"/>
            </a:endParaRPr>
          </a:p>
          <a:p>
            <a:pPr marL="346075" indent="-346075">
              <a:buFont typeface="Arial" pitchFamily="34" charset="0"/>
              <a:buChar char="•"/>
            </a:pPr>
            <a:r>
              <a:rPr lang="en-US" sz="2800" dirty="0" smtClean="0">
                <a:latin typeface="Calibri" pitchFamily="34" charset="0"/>
              </a:rPr>
              <a:t>Exports – Imports = Net Exports</a:t>
            </a:r>
          </a:p>
        </p:txBody>
      </p:sp>
      <p:pic>
        <p:nvPicPr>
          <p:cNvPr id="7" name="Picture 5" descr="US-Map_Outline"/>
          <p:cNvPicPr>
            <a:picLocks noChangeAspect="1" noChangeArrowheads="1"/>
          </p:cNvPicPr>
          <p:nvPr/>
        </p:nvPicPr>
        <p:blipFill>
          <a:blip r:embed="rId3" cstate="print"/>
          <a:srcRect/>
          <a:stretch>
            <a:fillRect/>
          </a:stretch>
        </p:blipFill>
        <p:spPr bwMode="auto">
          <a:xfrm>
            <a:off x="1858962" y="4114800"/>
            <a:ext cx="1504950" cy="968375"/>
          </a:xfrm>
          <a:prstGeom prst="rect">
            <a:avLst/>
          </a:prstGeom>
          <a:noFill/>
          <a:ln w="9525">
            <a:noFill/>
            <a:miter lim="800000"/>
            <a:headEnd/>
            <a:tailEnd/>
          </a:ln>
        </p:spPr>
      </p:pic>
      <p:pic>
        <p:nvPicPr>
          <p:cNvPr id="8" name="Picture 7" descr="US-Map_Outline"/>
          <p:cNvPicPr>
            <a:picLocks noChangeAspect="1" noChangeArrowheads="1"/>
          </p:cNvPicPr>
          <p:nvPr/>
        </p:nvPicPr>
        <p:blipFill>
          <a:blip r:embed="rId4" cstate="print"/>
          <a:srcRect/>
          <a:stretch>
            <a:fillRect/>
          </a:stretch>
        </p:blipFill>
        <p:spPr bwMode="auto">
          <a:xfrm>
            <a:off x="1858962" y="2043113"/>
            <a:ext cx="1562100" cy="1004887"/>
          </a:xfrm>
          <a:prstGeom prst="rect">
            <a:avLst/>
          </a:prstGeom>
          <a:noFill/>
          <a:ln w="9525">
            <a:noFill/>
            <a:miter lim="800000"/>
            <a:headEnd/>
            <a:tailEnd/>
          </a:ln>
        </p:spPr>
      </p:pic>
      <p:pic>
        <p:nvPicPr>
          <p:cNvPr id="9" name="Picture 9" descr="600px-Globe"/>
          <p:cNvPicPr>
            <a:picLocks noChangeAspect="1" noChangeArrowheads="1"/>
          </p:cNvPicPr>
          <p:nvPr/>
        </p:nvPicPr>
        <p:blipFill>
          <a:blip r:embed="rId5" cstate="print"/>
          <a:srcRect/>
          <a:stretch>
            <a:fillRect/>
          </a:stretch>
        </p:blipFill>
        <p:spPr bwMode="auto">
          <a:xfrm>
            <a:off x="6019800" y="3970337"/>
            <a:ext cx="1257300" cy="1257300"/>
          </a:xfrm>
          <a:prstGeom prst="rect">
            <a:avLst/>
          </a:prstGeom>
          <a:noFill/>
          <a:ln w="9525">
            <a:noFill/>
            <a:miter lim="800000"/>
            <a:headEnd/>
            <a:tailEnd/>
          </a:ln>
        </p:spPr>
      </p:pic>
      <p:pic>
        <p:nvPicPr>
          <p:cNvPr id="10" name="Picture 11" descr="600px-Globe"/>
          <p:cNvPicPr>
            <a:picLocks noChangeAspect="1" noChangeArrowheads="1"/>
          </p:cNvPicPr>
          <p:nvPr/>
        </p:nvPicPr>
        <p:blipFill>
          <a:blip r:embed="rId6" cstate="print"/>
          <a:srcRect/>
          <a:stretch>
            <a:fillRect/>
          </a:stretch>
        </p:blipFill>
        <p:spPr bwMode="auto">
          <a:xfrm>
            <a:off x="5948362" y="1897063"/>
            <a:ext cx="1295400" cy="1295400"/>
          </a:xfrm>
          <a:prstGeom prst="rect">
            <a:avLst/>
          </a:prstGeom>
          <a:noFill/>
          <a:ln w="9525">
            <a:noFill/>
            <a:miter lim="800000"/>
            <a:headEnd/>
            <a:tailEnd/>
          </a:ln>
        </p:spPr>
      </p:pic>
      <p:sp>
        <p:nvSpPr>
          <p:cNvPr id="11" name="Line 12"/>
          <p:cNvSpPr>
            <a:spLocks noChangeShapeType="1"/>
          </p:cNvSpPr>
          <p:nvPr/>
        </p:nvSpPr>
        <p:spPr bwMode="auto">
          <a:xfrm>
            <a:off x="3687762" y="2601913"/>
            <a:ext cx="1981200" cy="0"/>
          </a:xfrm>
          <a:prstGeom prst="line">
            <a:avLst/>
          </a:prstGeom>
          <a:noFill/>
          <a:ln w="127000">
            <a:solidFill>
              <a:schemeClr val="tx1"/>
            </a:solidFill>
            <a:round/>
            <a:headEnd/>
            <a:tailEnd type="triangle" w="med" len="med"/>
          </a:ln>
        </p:spPr>
        <p:txBody>
          <a:bodyPr/>
          <a:lstStyle/>
          <a:p>
            <a:endParaRPr lang="en-US"/>
          </a:p>
        </p:txBody>
      </p:sp>
      <p:sp>
        <p:nvSpPr>
          <p:cNvPr id="12" name="Line 13"/>
          <p:cNvSpPr>
            <a:spLocks noChangeShapeType="1"/>
          </p:cNvSpPr>
          <p:nvPr/>
        </p:nvSpPr>
        <p:spPr bwMode="auto">
          <a:xfrm flipH="1">
            <a:off x="3687762" y="4576762"/>
            <a:ext cx="1828800" cy="0"/>
          </a:xfrm>
          <a:prstGeom prst="line">
            <a:avLst/>
          </a:prstGeom>
          <a:noFill/>
          <a:ln w="127000">
            <a:solidFill>
              <a:schemeClr val="tx1"/>
            </a:solidFill>
            <a:round/>
            <a:headEnd/>
            <a:tailEnd type="triangle" w="med" len="med"/>
          </a:ln>
        </p:spPr>
        <p:txBody>
          <a:bodyPr/>
          <a:lstStyle/>
          <a:p>
            <a:endParaRPr lang="en-US"/>
          </a:p>
        </p:txBody>
      </p:sp>
      <p:pic>
        <p:nvPicPr>
          <p:cNvPr id="13" name="Picture 2"/>
          <p:cNvPicPr>
            <a:picLocks noChangeAspect="1" noChangeArrowheads="1"/>
          </p:cNvPicPr>
          <p:nvPr/>
        </p:nvPicPr>
        <p:blipFill>
          <a:blip r:embed="rId7" cstate="print"/>
          <a:srcRect/>
          <a:stretch>
            <a:fillRect/>
          </a:stretch>
        </p:blipFill>
        <p:spPr bwMode="auto">
          <a:xfrm>
            <a:off x="2225675" y="2235200"/>
            <a:ext cx="828675" cy="620713"/>
          </a:xfrm>
          <a:prstGeom prst="rect">
            <a:avLst/>
          </a:prstGeom>
          <a:noFill/>
          <a:ln w="9525">
            <a:noFill/>
            <a:miter lim="800000"/>
            <a:headEnd/>
            <a:tailEnd/>
          </a:ln>
        </p:spPr>
      </p:pic>
      <p:pic>
        <p:nvPicPr>
          <p:cNvPr id="14" name="Picture 3"/>
          <p:cNvPicPr>
            <a:picLocks noChangeAspect="1" noChangeArrowheads="1"/>
          </p:cNvPicPr>
          <p:nvPr/>
        </p:nvPicPr>
        <p:blipFill>
          <a:blip r:embed="rId8" cstate="print"/>
          <a:srcRect/>
          <a:stretch>
            <a:fillRect/>
          </a:stretch>
        </p:blipFill>
        <p:spPr bwMode="auto">
          <a:xfrm>
            <a:off x="6872287" y="1839913"/>
            <a:ext cx="334963" cy="471487"/>
          </a:xfrm>
          <a:prstGeom prst="rect">
            <a:avLst/>
          </a:prstGeom>
          <a:noFill/>
          <a:ln w="9525">
            <a:noFill/>
            <a:miter lim="800000"/>
            <a:headEnd/>
            <a:tailEnd/>
          </a:ln>
        </p:spPr>
      </p:pic>
      <p:pic>
        <p:nvPicPr>
          <p:cNvPr id="15" name="Picture 3"/>
          <p:cNvPicPr>
            <a:picLocks noChangeAspect="1" noChangeArrowheads="1"/>
          </p:cNvPicPr>
          <p:nvPr/>
        </p:nvPicPr>
        <p:blipFill>
          <a:blip r:embed="rId8" cstate="print"/>
          <a:srcRect/>
          <a:stretch>
            <a:fillRect/>
          </a:stretch>
        </p:blipFill>
        <p:spPr bwMode="auto">
          <a:xfrm>
            <a:off x="1889125" y="4125912"/>
            <a:ext cx="336550" cy="473075"/>
          </a:xfrm>
          <a:prstGeom prst="rect">
            <a:avLst/>
          </a:prstGeom>
          <a:noFill/>
          <a:ln w="9525">
            <a:noFill/>
            <a:miter lim="800000"/>
            <a:headEnd/>
            <a:tailEnd/>
          </a:ln>
        </p:spPr>
      </p:pic>
      <p:pic>
        <p:nvPicPr>
          <p:cNvPr id="16" name="Picture 4"/>
          <p:cNvPicPr>
            <a:picLocks noChangeAspect="1" noChangeArrowheads="1"/>
          </p:cNvPicPr>
          <p:nvPr/>
        </p:nvPicPr>
        <p:blipFill>
          <a:blip r:embed="rId9" cstate="print"/>
          <a:srcRect/>
          <a:stretch>
            <a:fillRect/>
          </a:stretch>
        </p:blipFill>
        <p:spPr bwMode="auto">
          <a:xfrm>
            <a:off x="6740525" y="4554537"/>
            <a:ext cx="757237" cy="512763"/>
          </a:xfrm>
          <a:prstGeom prst="rect">
            <a:avLst/>
          </a:prstGeom>
          <a:noFill/>
          <a:ln w="9525">
            <a:noFill/>
            <a:miter lim="800000"/>
            <a:headEnd/>
            <a:tailEnd/>
          </a:ln>
        </p:spPr>
      </p:pic>
      <p:sp>
        <p:nvSpPr>
          <p:cNvPr id="18" name="Footer Placeholder 17"/>
          <p:cNvSpPr>
            <a:spLocks noGrp="1"/>
          </p:cNvSpPr>
          <p:nvPr>
            <p:ph type="ftr" sz="quarter" idx="10"/>
          </p:nvPr>
        </p:nvSpPr>
        <p:spPr>
          <a:xfrm>
            <a:off x="252608" y="6605392"/>
            <a:ext cx="8686800" cy="152400"/>
          </a:xfrm>
        </p:spPr>
        <p:txBody>
          <a:bodyPr/>
          <a:lstStyle/>
          <a:p>
            <a:r>
              <a:rPr lang="en-US" dirty="0" smtClean="0"/>
              <a:t>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33333E-6 -4.0518E-6 L 0.48125 -0.00439 " pathEditMode="relative" rAng="0" ptsTypes="AA">
                                      <p:cBhvr>
                                        <p:cTn id="30" dur="2000" fill="hold"/>
                                        <p:tgtEl>
                                          <p:spTgt spid="13"/>
                                        </p:tgtEl>
                                        <p:attrNameLst>
                                          <p:attrName>ppt_x</p:attrName>
                                          <p:attrName>ppt_y</p:attrName>
                                        </p:attrNameLst>
                                      </p:cBhvr>
                                      <p:rCtr x="241" y="-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0625 -0.04005 L -0.48108 0.06851 " pathEditMode="relative" rAng="0" ptsTypes="AA">
                                      <p:cBhvr>
                                        <p:cTn id="34" dur="2000" fill="hold"/>
                                        <p:tgtEl>
                                          <p:spTgt spid="14"/>
                                        </p:tgtEl>
                                        <p:attrNameLst>
                                          <p:attrName>ppt_x</p:attrName>
                                          <p:attrName>ppt_y</p:attrName>
                                        </p:attrNameLst>
                                      </p:cBhvr>
                                      <p:rCtr x="-237" y="54"/>
                                    </p:animMotion>
                                  </p:childTnLst>
                                </p:cTn>
                              </p:par>
                            </p:childTnLst>
                          </p:cTn>
                        </p:par>
                        <p:par>
                          <p:cTn id="35" fill="hold">
                            <p:stCondLst>
                              <p:cond delay="2000"/>
                            </p:stCondLst>
                            <p:childTnLst>
                              <p:par>
                                <p:cTn id="36" presetID="35" presetClass="emph" presetSubtype="0" fill="hold" grpId="1" nodeType="afterEffect">
                                  <p:stCondLst>
                                    <p:cond delay="0"/>
                                  </p:stCondLst>
                                  <p:childTnLst>
                                    <p:anim calcmode="discrete" valueType="str">
                                      <p:cBhvr>
                                        <p:cTn id="37"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iterate type="lt">
                                    <p:tmPct val="5000"/>
                                  </p:iterate>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1"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heel(4)">
                                      <p:cBhvr>
                                        <p:cTn id="52" dur="500"/>
                                        <p:tgtEl>
                                          <p:spTgt spid="7"/>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diamond(in)">
                                      <p:cBhvr>
                                        <p:cTn id="60" dur="500"/>
                                        <p:tgtEl>
                                          <p:spTgt spid="12"/>
                                        </p:tgtEl>
                                      </p:cBhvr>
                                    </p:animEffect>
                                  </p:childTnLst>
                                </p:cTn>
                              </p:par>
                            </p:childTnLst>
                          </p:cTn>
                        </p:par>
                        <p:par>
                          <p:cTn id="61" fill="hold">
                            <p:stCondLst>
                              <p:cond delay="500"/>
                            </p:stCondLst>
                            <p:childTnLst>
                              <p:par>
                                <p:cTn id="62" presetID="35" presetClass="emph" presetSubtype="0" fill="hold" grpId="1" nodeType="afterEffect">
                                  <p:stCondLst>
                                    <p:cond delay="0"/>
                                  </p:stCondLst>
                                  <p:childTnLst>
                                    <p:anim calcmode="discrete" valueType="str">
                                      <p:cBhvr>
                                        <p:cTn id="63"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3.33333E-6 4.44444E-6 L -0.50833 -0.02223 " pathEditMode="relative" rAng="0" ptsTypes="AA">
                                      <p:cBhvr>
                                        <p:cTn id="67" dur="2000" fill="hold"/>
                                        <p:tgtEl>
                                          <p:spTgt spid="16"/>
                                        </p:tgtEl>
                                        <p:attrNameLst>
                                          <p:attrName>ppt_x</p:attrName>
                                          <p:attrName>ppt_y</p:attrName>
                                        </p:attrNameLst>
                                      </p:cBhvr>
                                      <p:rCtr x="-254" y="-11"/>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1.94444E-6 -3.7037E-7 L 0.5033 -0.01273 " pathEditMode="relative" rAng="0" ptsTypes="AA">
                                      <p:cBhvr>
                                        <p:cTn id="71" dur="2000" fill="hold"/>
                                        <p:tgtEl>
                                          <p:spTgt spid="15"/>
                                        </p:tgtEl>
                                        <p:attrNameLst>
                                          <p:attrName>ppt_x</p:attrName>
                                          <p:attrName>ppt_y</p:attrName>
                                        </p:attrNameLst>
                                      </p:cBhvr>
                                      <p:rCtr x="252"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b="1" dirty="0" smtClean="0">
                <a:solidFill>
                  <a:srgbClr val="193E2A"/>
                </a:solidFill>
                <a:latin typeface="Calibri" pitchFamily="34" charset="0"/>
                <a:cs typeface="Arial" pitchFamily="34" charset="0"/>
              </a:rPr>
              <a:t>GDP = C + I + G + (M-X)</a:t>
            </a:r>
            <a:endParaRPr lang="en-US" sz="2800" b="1" dirty="0">
              <a:solidFill>
                <a:srgbClr val="193E2A"/>
              </a:solidFill>
              <a:latin typeface="Calibri" pitchFamily="34" charset="0"/>
              <a:cs typeface="Arial" pitchFamily="34" charset="0"/>
            </a:endParaRPr>
          </a:p>
        </p:txBody>
      </p:sp>
      <p:sp>
        <p:nvSpPr>
          <p:cNvPr id="4" name="TextBox 3"/>
          <p:cNvSpPr txBox="1"/>
          <p:nvPr/>
        </p:nvSpPr>
        <p:spPr>
          <a:xfrm>
            <a:off x="228600" y="1219200"/>
            <a:ext cx="8915400" cy="1569660"/>
          </a:xfrm>
          <a:prstGeom prst="rect">
            <a:avLst/>
          </a:prstGeom>
          <a:noFill/>
        </p:spPr>
        <p:txBody>
          <a:bodyPr wrap="square" rtlCol="0">
            <a:spAutoFit/>
          </a:bodyPr>
          <a:lstStyle/>
          <a:p>
            <a:pPr lvl="0"/>
            <a:r>
              <a:rPr lang="en-US" sz="3200" dirty="0" smtClean="0">
                <a:latin typeface="Calibri" pitchFamily="34" charset="0"/>
              </a:rPr>
              <a:t/>
            </a:r>
            <a:br>
              <a:rPr lang="en-US" sz="3200" dirty="0" smtClean="0">
                <a:latin typeface="Calibri" pitchFamily="34" charset="0"/>
              </a:rPr>
            </a:br>
            <a:endParaRPr lang="en-US" sz="3200" dirty="0" smtClean="0">
              <a:latin typeface="Calibri" pitchFamily="34" charset="0"/>
            </a:endParaRPr>
          </a:p>
          <a:p>
            <a:pPr lvl="0"/>
            <a:endParaRPr lang="en-US" sz="3200" dirty="0">
              <a:latin typeface="Calibri" pitchFamily="34" charset="0"/>
            </a:endParaRPr>
          </a:p>
        </p:txBody>
      </p:sp>
      <p:pic>
        <p:nvPicPr>
          <p:cNvPr id="5" name="Picture 6" descr="consumer_society"/>
          <p:cNvPicPr>
            <a:picLocks noChangeAspect="1" noChangeArrowheads="1"/>
          </p:cNvPicPr>
          <p:nvPr/>
        </p:nvPicPr>
        <p:blipFill>
          <a:blip r:embed="rId3" cstate="print"/>
          <a:srcRect/>
          <a:stretch>
            <a:fillRect/>
          </a:stretch>
        </p:blipFill>
        <p:spPr bwMode="auto">
          <a:xfrm>
            <a:off x="228600" y="4724400"/>
            <a:ext cx="1457325" cy="1435100"/>
          </a:xfrm>
          <a:prstGeom prst="rect">
            <a:avLst/>
          </a:prstGeom>
          <a:noFill/>
          <a:ln w="9525">
            <a:noFill/>
            <a:miter lim="800000"/>
            <a:headEnd/>
            <a:tailEnd/>
          </a:ln>
        </p:spPr>
      </p:pic>
      <p:pic>
        <p:nvPicPr>
          <p:cNvPr id="6" name="Picture 8" descr="factory"/>
          <p:cNvPicPr>
            <a:picLocks noChangeAspect="1" noChangeArrowheads="1"/>
          </p:cNvPicPr>
          <p:nvPr/>
        </p:nvPicPr>
        <p:blipFill>
          <a:blip r:embed="rId4" cstate="print"/>
          <a:srcRect/>
          <a:stretch>
            <a:fillRect/>
          </a:stretch>
        </p:blipFill>
        <p:spPr bwMode="auto">
          <a:xfrm>
            <a:off x="2133600" y="4495800"/>
            <a:ext cx="2019300" cy="1609725"/>
          </a:xfrm>
          <a:prstGeom prst="rect">
            <a:avLst/>
          </a:prstGeom>
          <a:noFill/>
          <a:ln w="9525">
            <a:noFill/>
            <a:miter lim="800000"/>
            <a:headEnd/>
            <a:tailEnd/>
          </a:ln>
        </p:spPr>
      </p:pic>
      <p:pic>
        <p:nvPicPr>
          <p:cNvPr id="7" name="Picture 10" descr="Government"/>
          <p:cNvPicPr>
            <a:picLocks noChangeAspect="1" noChangeArrowheads="1"/>
          </p:cNvPicPr>
          <p:nvPr/>
        </p:nvPicPr>
        <p:blipFill>
          <a:blip r:embed="rId5" cstate="print"/>
          <a:srcRect/>
          <a:stretch>
            <a:fillRect/>
          </a:stretch>
        </p:blipFill>
        <p:spPr bwMode="auto">
          <a:xfrm>
            <a:off x="4800600" y="4800600"/>
            <a:ext cx="1600200" cy="1154113"/>
          </a:xfrm>
          <a:prstGeom prst="rect">
            <a:avLst/>
          </a:prstGeom>
          <a:noFill/>
          <a:ln w="9525">
            <a:noFill/>
            <a:miter lim="800000"/>
            <a:headEnd/>
            <a:tailEnd/>
          </a:ln>
        </p:spPr>
      </p:pic>
      <p:grpSp>
        <p:nvGrpSpPr>
          <p:cNvPr id="8" name="Group 14"/>
          <p:cNvGrpSpPr>
            <a:grpSpLocks/>
          </p:cNvGrpSpPr>
          <p:nvPr/>
        </p:nvGrpSpPr>
        <p:grpSpPr bwMode="auto">
          <a:xfrm>
            <a:off x="6858000" y="4648200"/>
            <a:ext cx="1981200" cy="1143000"/>
            <a:chOff x="1248" y="1584"/>
            <a:chExt cx="3360" cy="825"/>
          </a:xfrm>
        </p:grpSpPr>
        <p:pic>
          <p:nvPicPr>
            <p:cNvPr id="9" name="Picture 11" descr="US-Map_Outline"/>
            <p:cNvPicPr>
              <a:picLocks noChangeAspect="1" noChangeArrowheads="1"/>
            </p:cNvPicPr>
            <p:nvPr/>
          </p:nvPicPr>
          <p:blipFill>
            <a:blip r:embed="rId6" cstate="print"/>
            <a:srcRect/>
            <a:stretch>
              <a:fillRect/>
            </a:stretch>
          </p:blipFill>
          <p:spPr bwMode="auto">
            <a:xfrm>
              <a:off x="1248" y="1776"/>
              <a:ext cx="984" cy="633"/>
            </a:xfrm>
            <a:prstGeom prst="rect">
              <a:avLst/>
            </a:prstGeom>
            <a:noFill/>
            <a:ln w="9525">
              <a:noFill/>
              <a:miter lim="800000"/>
              <a:headEnd/>
              <a:tailEnd/>
            </a:ln>
          </p:spPr>
        </p:pic>
        <p:pic>
          <p:nvPicPr>
            <p:cNvPr id="10" name="Picture 12" descr="600px-Globe"/>
            <p:cNvPicPr>
              <a:picLocks noChangeAspect="1" noChangeArrowheads="1"/>
            </p:cNvPicPr>
            <p:nvPr/>
          </p:nvPicPr>
          <p:blipFill>
            <a:blip r:embed="rId7" cstate="print"/>
            <a:srcRect/>
            <a:stretch>
              <a:fillRect/>
            </a:stretch>
          </p:blipFill>
          <p:spPr bwMode="auto">
            <a:xfrm>
              <a:off x="3792" y="1584"/>
              <a:ext cx="816" cy="816"/>
            </a:xfrm>
            <a:prstGeom prst="rect">
              <a:avLst/>
            </a:prstGeom>
            <a:noFill/>
            <a:ln w="9525">
              <a:noFill/>
              <a:miter lim="800000"/>
              <a:headEnd/>
              <a:tailEnd/>
            </a:ln>
          </p:spPr>
        </p:pic>
        <p:sp>
          <p:nvSpPr>
            <p:cNvPr id="11" name="Line 13"/>
            <p:cNvSpPr>
              <a:spLocks noChangeShapeType="1"/>
            </p:cNvSpPr>
            <p:nvPr/>
          </p:nvSpPr>
          <p:spPr bwMode="auto">
            <a:xfrm>
              <a:off x="2352" y="2064"/>
              <a:ext cx="1248" cy="0"/>
            </a:xfrm>
            <a:prstGeom prst="line">
              <a:avLst/>
            </a:prstGeom>
            <a:noFill/>
            <a:ln w="127000">
              <a:solidFill>
                <a:schemeClr val="tx1"/>
              </a:solidFill>
              <a:round/>
              <a:headEnd/>
              <a:tailEnd type="triangle" w="med" len="med"/>
            </a:ln>
          </p:spPr>
          <p:txBody>
            <a:bodyPr/>
            <a:lstStyle/>
            <a:p>
              <a:endParaRPr lang="en-US"/>
            </a:p>
          </p:txBody>
        </p:sp>
      </p:grpSp>
      <p:sp>
        <p:nvSpPr>
          <p:cNvPr id="12" name="Text Box 15"/>
          <p:cNvSpPr txBox="1">
            <a:spLocks noChangeArrowheads="1"/>
          </p:cNvSpPr>
          <p:nvPr/>
        </p:nvSpPr>
        <p:spPr bwMode="auto">
          <a:xfrm>
            <a:off x="762000" y="1905000"/>
            <a:ext cx="8382000" cy="954107"/>
          </a:xfrm>
          <a:prstGeom prst="rect">
            <a:avLst/>
          </a:prstGeom>
          <a:noFill/>
          <a:ln w="9525">
            <a:noFill/>
            <a:miter lim="800000"/>
            <a:headEnd/>
            <a:tailEnd/>
          </a:ln>
        </p:spPr>
        <p:txBody>
          <a:bodyPr>
            <a:spAutoFit/>
          </a:bodyPr>
          <a:lstStyle/>
          <a:p>
            <a:pPr>
              <a:spcBef>
                <a:spcPct val="50000"/>
              </a:spcBef>
            </a:pPr>
            <a:r>
              <a:rPr lang="en-US" sz="2800" dirty="0" smtClean="0">
                <a:latin typeface="Calibri" pitchFamily="34" charset="0"/>
              </a:rPr>
              <a:t>If any one letter increases, ceteris paribus, GDP increases</a:t>
            </a:r>
          </a:p>
        </p:txBody>
      </p:sp>
      <p:sp>
        <p:nvSpPr>
          <p:cNvPr id="13" name="Text Box 4"/>
          <p:cNvSpPr txBox="1">
            <a:spLocks noChangeArrowheads="1"/>
          </p:cNvSpPr>
          <p:nvPr/>
        </p:nvSpPr>
        <p:spPr bwMode="auto">
          <a:xfrm>
            <a:off x="0" y="3429000"/>
            <a:ext cx="9144000" cy="923330"/>
          </a:xfrm>
          <a:prstGeom prst="rect">
            <a:avLst/>
          </a:prstGeom>
          <a:noFill/>
          <a:ln w="9525">
            <a:noFill/>
            <a:miter lim="800000"/>
            <a:headEnd/>
            <a:tailEnd/>
          </a:ln>
        </p:spPr>
        <p:txBody>
          <a:bodyPr>
            <a:spAutoFit/>
          </a:bodyPr>
          <a:lstStyle/>
          <a:p>
            <a:pPr algn="ctr">
              <a:spcBef>
                <a:spcPct val="50000"/>
              </a:spcBef>
            </a:pPr>
            <a:r>
              <a:rPr lang="en-US" sz="5400" dirty="0">
                <a:latin typeface="Verdana" pitchFamily="34" charset="0"/>
              </a:rPr>
              <a:t>C </a:t>
            </a:r>
            <a:r>
              <a:rPr lang="en-US" sz="5400" dirty="0" smtClean="0">
                <a:latin typeface="Verdana" pitchFamily="34" charset="0"/>
              </a:rPr>
              <a:t> </a:t>
            </a:r>
            <a:r>
              <a:rPr lang="en-US" sz="5400" dirty="0">
                <a:latin typeface="Verdana" pitchFamily="34" charset="0"/>
              </a:rPr>
              <a:t>+  </a:t>
            </a:r>
            <a:r>
              <a:rPr lang="en-US" sz="5400" dirty="0" smtClean="0">
                <a:latin typeface="Verdana" pitchFamily="34" charset="0"/>
              </a:rPr>
              <a:t>I  +  G  +  (M-X)</a:t>
            </a:r>
            <a:endParaRPr lang="en-US" sz="5400" dirty="0">
              <a:latin typeface="Verdana" pitchFamily="34" charset="0"/>
            </a:endParaRPr>
          </a:p>
        </p:txBody>
      </p:sp>
      <p:sp>
        <p:nvSpPr>
          <p:cNvPr id="15" name="Footer Placeholder 14"/>
          <p:cNvSpPr>
            <a:spLocks noGrp="1"/>
          </p:cNvSpPr>
          <p:nvPr>
            <p:ph type="ftr" sz="quarter" idx="10"/>
          </p:nvPr>
        </p:nvSpPr>
        <p:spPr>
          <a:xfrm>
            <a:off x="252086" y="6607478"/>
            <a:ext cx="8686800" cy="152400"/>
          </a:xfrm>
        </p:spPr>
        <p:txBody>
          <a:bodyPr/>
          <a:lstStyle/>
          <a:p>
            <a:r>
              <a:rPr lang="en-US" dirty="0" smtClean="0"/>
              <a:t>7</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8780"/>
            <a:ext cx="9144000" cy="523220"/>
          </a:xfrm>
          <a:prstGeom prst="rect">
            <a:avLst/>
          </a:prstGeom>
          <a:noFill/>
        </p:spPr>
        <p:txBody>
          <a:bodyPr wrap="square" rtlCol="0">
            <a:spAutoFit/>
          </a:bodyPr>
          <a:lstStyle/>
          <a:p>
            <a:pPr algn="ctr"/>
            <a:r>
              <a:rPr lang="en-US" sz="2800" b="1" dirty="0" smtClean="0">
                <a:solidFill>
                  <a:srgbClr val="193E2A"/>
                </a:solidFill>
                <a:latin typeface="Calibri" pitchFamily="34" charset="0"/>
                <a:cs typeface="Arial" pitchFamily="34" charset="0"/>
              </a:rPr>
              <a:t>The Payments Services Role</a:t>
            </a:r>
            <a:endParaRPr lang="en-US" sz="2800" b="1" dirty="0">
              <a:solidFill>
                <a:srgbClr val="193E2A"/>
              </a:solidFill>
              <a:latin typeface="Calibri" pitchFamily="34" charset="0"/>
              <a:cs typeface="Arial" pitchFamily="34" charset="0"/>
            </a:endParaRPr>
          </a:p>
        </p:txBody>
      </p:sp>
      <p:sp>
        <p:nvSpPr>
          <p:cNvPr id="4" name="TextBox 3"/>
          <p:cNvSpPr txBox="1"/>
          <p:nvPr/>
        </p:nvSpPr>
        <p:spPr>
          <a:xfrm>
            <a:off x="228600" y="1371600"/>
            <a:ext cx="8763000" cy="4785926"/>
          </a:xfrm>
          <a:prstGeom prst="rect">
            <a:avLst/>
          </a:prstGeom>
          <a:noFill/>
        </p:spPr>
        <p:txBody>
          <a:bodyPr wrap="square" rtlCol="0">
            <a:spAutoFit/>
          </a:bodyPr>
          <a:lstStyle/>
          <a:p>
            <a:pPr marL="346075" lvl="0" indent="-346075">
              <a:spcAft>
                <a:spcPts val="600"/>
              </a:spcAft>
              <a:buFont typeface="Arial" pitchFamily="34" charset="0"/>
              <a:buChar char="•"/>
              <a:tabLst>
                <a:tab pos="346075" algn="l"/>
              </a:tabLst>
            </a:pPr>
            <a:r>
              <a:rPr lang="en-US" sz="2800" dirty="0" smtClean="0">
                <a:latin typeface="Calibri" pitchFamily="34" charset="0"/>
              </a:rPr>
              <a:t>To ensure accessibility, reliability, and efficiency of payments</a:t>
            </a:r>
          </a:p>
          <a:p>
            <a:pPr marL="346075" indent="-346075">
              <a:spcAft>
                <a:spcPts val="600"/>
              </a:spcAft>
              <a:buFont typeface="Arial" pitchFamily="34" charset="0"/>
              <a:buChar char="•"/>
              <a:tabLst>
                <a:tab pos="346075" algn="l"/>
              </a:tabLst>
            </a:pPr>
            <a:r>
              <a:rPr lang="en-US" sz="2800" dirty="0" smtClean="0">
                <a:latin typeface="Calibri" pitchFamily="34" charset="0"/>
              </a:rPr>
              <a:t>To ensure that currency is available, reliable, and genuine</a:t>
            </a:r>
          </a:p>
          <a:p>
            <a:pPr marL="346075" indent="-346075">
              <a:spcAft>
                <a:spcPts val="600"/>
              </a:spcAft>
              <a:buFont typeface="Arial" pitchFamily="34" charset="0"/>
              <a:buChar char="•"/>
              <a:tabLst>
                <a:tab pos="346075" algn="l"/>
              </a:tabLst>
            </a:pPr>
            <a:r>
              <a:rPr lang="en-US" sz="2800" dirty="0" smtClean="0">
                <a:latin typeface="Calibri" pitchFamily="34" charset="0"/>
              </a:rPr>
              <a:t>To process checks and direct deposit/debit transactions</a:t>
            </a:r>
          </a:p>
          <a:p>
            <a:pPr marL="346075" indent="-346075">
              <a:spcAft>
                <a:spcPts val="600"/>
              </a:spcAft>
              <a:buFont typeface="Arial" pitchFamily="34" charset="0"/>
              <a:buChar char="•"/>
              <a:tabLst>
                <a:tab pos="346075" algn="l"/>
              </a:tabLst>
            </a:pPr>
            <a:r>
              <a:rPr lang="en-US" sz="2800" dirty="0" smtClean="0">
                <a:latin typeface="Calibri" pitchFamily="34" charset="0"/>
              </a:rPr>
              <a:t>To conduct “wholesale payments” (New York Fed)</a:t>
            </a:r>
          </a:p>
          <a:p>
            <a:pPr marL="346075" indent="-346075">
              <a:spcAft>
                <a:spcPts val="600"/>
              </a:spcAft>
              <a:buFont typeface="Arial" pitchFamily="34" charset="0"/>
              <a:buChar char="•"/>
              <a:tabLst>
                <a:tab pos="346075" algn="l"/>
              </a:tabLst>
            </a:pPr>
            <a:r>
              <a:rPr lang="en-US" sz="2800" dirty="0" smtClean="0">
                <a:latin typeface="Calibri" pitchFamily="34" charset="0"/>
              </a:rPr>
              <a:t>To serve as fiscal agent for U.S. Treasury</a:t>
            </a:r>
          </a:p>
          <a:p>
            <a:pPr marL="346075" indent="-346075">
              <a:buFont typeface="Arial" pitchFamily="34" charset="0"/>
              <a:buChar char="•"/>
              <a:tabLst>
                <a:tab pos="346075" algn="l"/>
              </a:tabLst>
            </a:pPr>
            <a:r>
              <a:rPr lang="en-US" sz="2800" dirty="0" smtClean="0">
                <a:latin typeface="Calibri" pitchFamily="34" charset="0"/>
              </a:rPr>
              <a:t>To anticipate new forms of payment (identify opportunities and risk)</a:t>
            </a:r>
          </a:p>
          <a:p>
            <a:pPr marL="346075" lvl="0" indent="-346075">
              <a:buFont typeface="Arial" pitchFamily="34" charset="0"/>
              <a:buChar char="•"/>
              <a:tabLst>
                <a:tab pos="346075" algn="l"/>
              </a:tabLst>
            </a:pPr>
            <a:endParaRPr lang="en-US" sz="2800" dirty="0" smtClean="0">
              <a:latin typeface="Calibri" pitchFamily="34" charset="0"/>
            </a:endParaRPr>
          </a:p>
        </p:txBody>
      </p:sp>
      <p:sp>
        <p:nvSpPr>
          <p:cNvPr id="6" name="Footer Placeholder 5"/>
          <p:cNvSpPr>
            <a:spLocks noGrp="1"/>
          </p:cNvSpPr>
          <p:nvPr>
            <p:ph type="ftr" sz="quarter" idx="10"/>
          </p:nvPr>
        </p:nvSpPr>
        <p:spPr>
          <a:xfrm>
            <a:off x="252086" y="6607478"/>
            <a:ext cx="8686800" cy="152400"/>
          </a:xfrm>
        </p:spPr>
        <p:txBody>
          <a:bodyPr/>
          <a:lstStyle/>
          <a:p>
            <a:r>
              <a:rPr lang="en-US" dirty="0" smtClean="0"/>
              <a:t>8</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b="1" dirty="0" smtClean="0">
                <a:solidFill>
                  <a:srgbClr val="193E2A"/>
                </a:solidFill>
                <a:latin typeface="Calibri" pitchFamily="34" charset="0"/>
                <a:cs typeface="Arial" pitchFamily="34" charset="0"/>
              </a:rPr>
              <a:t>The Sixth Federal Reserve District</a:t>
            </a:r>
            <a:endParaRPr lang="en-US" sz="2800" b="1" dirty="0">
              <a:solidFill>
                <a:srgbClr val="193E2A"/>
              </a:solidFill>
              <a:latin typeface="Calibri" pitchFamily="34" charset="0"/>
              <a:cs typeface="Arial" pitchFamily="34" charset="0"/>
            </a:endParaRPr>
          </a:p>
        </p:txBody>
      </p:sp>
      <p:sp>
        <p:nvSpPr>
          <p:cNvPr id="4" name="TextBox 3"/>
          <p:cNvSpPr txBox="1"/>
          <p:nvPr/>
        </p:nvSpPr>
        <p:spPr>
          <a:xfrm>
            <a:off x="228600" y="1219200"/>
            <a:ext cx="8915400" cy="6801862"/>
          </a:xfrm>
          <a:prstGeom prst="rect">
            <a:avLst/>
          </a:prstGeom>
          <a:noFill/>
        </p:spPr>
        <p:txBody>
          <a:bodyPr wrap="square" rtlCol="0">
            <a:spAutoFit/>
          </a:bodyPr>
          <a:lstStyle/>
          <a:p>
            <a:pPr marL="346075" lvl="0" indent="-346075">
              <a:buFont typeface="Arial" pitchFamily="34" charset="0"/>
              <a:buChar char="•"/>
              <a:tabLst>
                <a:tab pos="346075" algn="l"/>
              </a:tabLst>
            </a:pPr>
            <a:r>
              <a:rPr lang="en-US" sz="2800" dirty="0" smtClean="0">
                <a:latin typeface="Calibri" pitchFamily="34" charset="0"/>
              </a:rPr>
              <a:t>Atlanta head office, five branch offices</a:t>
            </a:r>
          </a:p>
          <a:p>
            <a:pPr marL="346075" lvl="0" indent="-346075">
              <a:buFont typeface="Arial" pitchFamily="34" charset="0"/>
              <a:buChar char="•"/>
              <a:tabLst>
                <a:tab pos="346075" algn="l"/>
              </a:tabLst>
            </a:pPr>
            <a:endParaRPr lang="en-US" sz="2800" dirty="0" smtClean="0">
              <a:latin typeface="Calibri" pitchFamily="34" charset="0"/>
            </a:endParaRPr>
          </a:p>
          <a:p>
            <a:pPr marL="346075" lvl="0" indent="-346075">
              <a:buFont typeface="Arial" pitchFamily="34" charset="0"/>
              <a:buChar char="•"/>
              <a:tabLst>
                <a:tab pos="346075" algn="l"/>
              </a:tabLst>
            </a:pPr>
            <a:r>
              <a:rPr lang="en-US" sz="2800" dirty="0" smtClean="0">
                <a:latin typeface="Calibri" pitchFamily="34" charset="0"/>
              </a:rPr>
              <a:t>1,580 employees; 1,200 in Atlanta</a:t>
            </a:r>
          </a:p>
          <a:p>
            <a:pPr marL="346075" lvl="0" indent="-346075">
              <a:buFont typeface="Arial" pitchFamily="34" charset="0"/>
              <a:buChar char="•"/>
              <a:tabLst>
                <a:tab pos="346075" algn="l"/>
              </a:tabLst>
            </a:pPr>
            <a:endParaRPr lang="en-US" sz="2800" dirty="0" smtClean="0">
              <a:latin typeface="Calibri" pitchFamily="34" charset="0"/>
            </a:endParaRPr>
          </a:p>
          <a:p>
            <a:pPr marL="346075" lvl="0" indent="-346075">
              <a:buFont typeface="Arial" pitchFamily="34" charset="0"/>
              <a:buChar char="•"/>
              <a:tabLst>
                <a:tab pos="346075" algn="l"/>
              </a:tabLst>
            </a:pPr>
            <a:r>
              <a:rPr lang="en-US" sz="2800" dirty="0" smtClean="0">
                <a:latin typeface="Calibri" pitchFamily="34" charset="0"/>
              </a:rPr>
              <a:t>Nine Atlanta board members; 35 branch board members</a:t>
            </a:r>
          </a:p>
          <a:p>
            <a:pPr marL="346075" lvl="0" indent="-346075">
              <a:buFont typeface="Arial" pitchFamily="34" charset="0"/>
              <a:buChar char="•"/>
              <a:tabLst>
                <a:tab pos="346075" algn="l"/>
              </a:tabLst>
            </a:pPr>
            <a:endParaRPr lang="en-US" sz="2800" dirty="0" smtClean="0">
              <a:latin typeface="Calibri" pitchFamily="34" charset="0"/>
            </a:endParaRPr>
          </a:p>
          <a:p>
            <a:pPr marL="346075" lvl="0" indent="-346075">
              <a:buFont typeface="Arial" pitchFamily="34" charset="0"/>
              <a:buChar char="•"/>
              <a:tabLst>
                <a:tab pos="346075" algn="l"/>
              </a:tabLst>
            </a:pPr>
            <a:r>
              <a:rPr lang="en-US" sz="2800" dirty="0" smtClean="0">
                <a:latin typeface="Calibri" pitchFamily="34" charset="0"/>
              </a:rPr>
              <a:t>Special role over Fed’s retail payments activities</a:t>
            </a:r>
          </a:p>
          <a:p>
            <a:pPr marL="346075" lvl="0" indent="-346075">
              <a:buFont typeface="Arial" pitchFamily="34" charset="0"/>
              <a:buChar char="•"/>
              <a:tabLst>
                <a:tab pos="346075" algn="l"/>
              </a:tabLst>
            </a:pPr>
            <a:endParaRPr lang="en-US" sz="2800" dirty="0" smtClean="0">
              <a:latin typeface="Calibri" pitchFamily="34" charset="0"/>
            </a:endParaRPr>
          </a:p>
          <a:p>
            <a:pPr marL="346075" lvl="0" indent="-346075">
              <a:buFont typeface="Arial" pitchFamily="34" charset="0"/>
              <a:buChar char="•"/>
              <a:tabLst>
                <a:tab pos="346075" algn="l"/>
              </a:tabLst>
            </a:pPr>
            <a:r>
              <a:rPr lang="en-US" sz="2800" dirty="0" smtClean="0">
                <a:latin typeface="Calibri" pitchFamily="34" charset="0"/>
              </a:rPr>
              <a:t>Region’s economy broadly similar to nation’s</a:t>
            </a:r>
          </a:p>
          <a:p>
            <a:pPr marL="346075" lvl="0" indent="-346075">
              <a:buFont typeface="Arial" pitchFamily="34" charset="0"/>
              <a:buChar char="•"/>
              <a:tabLst>
                <a:tab pos="346075" algn="l"/>
              </a:tabLst>
            </a:pPr>
            <a:endParaRPr lang="en-US" sz="2800" dirty="0" smtClean="0">
              <a:latin typeface="Calibri" pitchFamily="34" charset="0"/>
            </a:endParaRPr>
          </a:p>
          <a:p>
            <a:pPr marL="346075" lvl="0" indent="-346075">
              <a:buFont typeface="Arial" pitchFamily="34" charset="0"/>
              <a:buChar char="•"/>
              <a:tabLst>
                <a:tab pos="346075" algn="l"/>
              </a:tabLst>
            </a:pPr>
            <a:r>
              <a:rPr lang="en-US" sz="2800" dirty="0" smtClean="0">
                <a:latin typeface="Calibri" pitchFamily="34" charset="0"/>
              </a:rPr>
              <a:t>Would represent world’s ninth largest economy</a:t>
            </a:r>
          </a:p>
          <a:p>
            <a:pPr lvl="0"/>
            <a:endParaRPr lang="en-US" sz="3200" dirty="0" smtClean="0">
              <a:latin typeface="Calibri" pitchFamily="34" charset="0"/>
            </a:endParaRPr>
          </a:p>
          <a:p>
            <a:pPr lvl="0"/>
            <a:r>
              <a:rPr lang="en-US" sz="3200" dirty="0" smtClean="0">
                <a:latin typeface="Calibri" pitchFamily="34" charset="0"/>
              </a:rPr>
              <a:t/>
            </a:r>
            <a:br>
              <a:rPr lang="en-US" sz="3200" dirty="0" smtClean="0">
                <a:latin typeface="Calibri" pitchFamily="34" charset="0"/>
              </a:rPr>
            </a:br>
            <a:endParaRPr lang="en-US" sz="3200" dirty="0" smtClean="0">
              <a:latin typeface="Calibri" pitchFamily="34" charset="0"/>
            </a:endParaRPr>
          </a:p>
          <a:p>
            <a:pPr lvl="0"/>
            <a:endParaRPr lang="en-US" sz="3200" dirty="0">
              <a:latin typeface="Calibri" pitchFamily="34" charset="0"/>
            </a:endParaRPr>
          </a:p>
        </p:txBody>
      </p:sp>
      <p:sp>
        <p:nvSpPr>
          <p:cNvPr id="6" name="Footer Placeholder 5"/>
          <p:cNvSpPr>
            <a:spLocks noGrp="1"/>
          </p:cNvSpPr>
          <p:nvPr>
            <p:ph type="ftr" sz="quarter" idx="10"/>
          </p:nvPr>
        </p:nvSpPr>
        <p:spPr>
          <a:xfrm>
            <a:off x="239560" y="6604348"/>
            <a:ext cx="8686800" cy="152400"/>
          </a:xfrm>
        </p:spPr>
        <p:txBody>
          <a:bodyPr/>
          <a:lstStyle/>
          <a:p>
            <a:r>
              <a:rPr lang="en-US" dirty="0" smtClean="0"/>
              <a:t>9</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1375</TotalTime>
  <Words>2313</Words>
  <Application>Microsoft Office PowerPoint</Application>
  <PresentationFormat>On-screen Show (4:3)</PresentationFormat>
  <Paragraphs>174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Blank</vt:lpstr>
      <vt:lpstr>Slide 1</vt:lpstr>
      <vt:lpstr>What is gross domestic product (GDP)?</vt:lpstr>
      <vt:lpstr>Slide 3</vt:lpstr>
      <vt:lpstr>Slide 4</vt:lpstr>
      <vt:lpstr>Slide 5</vt:lpstr>
      <vt:lpstr>Slide 6</vt:lpstr>
      <vt:lpstr>Slide 7</vt:lpstr>
      <vt:lpstr>Slide 8</vt:lpstr>
      <vt:lpstr>Slide 9</vt:lpstr>
      <vt:lpstr>Slide 10</vt:lpstr>
    </vt:vector>
  </TitlesOfParts>
  <Company>Federal Reserve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cp:lastModifiedBy>f1nlc02</cp:lastModifiedBy>
  <cp:revision>115</cp:revision>
  <dcterms:created xsi:type="dcterms:W3CDTF">2010-05-26T15:38:06Z</dcterms:created>
  <dcterms:modified xsi:type="dcterms:W3CDTF">2012-06-26T21:08:32Z</dcterms:modified>
</cp:coreProperties>
</file>